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57"/>
  </p:notesMasterIdLst>
  <p:handoutMasterIdLst>
    <p:handoutMasterId r:id="rId58"/>
  </p:handoutMasterIdLst>
  <p:sldIdLst>
    <p:sldId id="452" r:id="rId2"/>
    <p:sldId id="561" r:id="rId3"/>
    <p:sldId id="599" r:id="rId4"/>
    <p:sldId id="600" r:id="rId5"/>
    <p:sldId id="601" r:id="rId6"/>
    <p:sldId id="602" r:id="rId7"/>
    <p:sldId id="605" r:id="rId8"/>
    <p:sldId id="604" r:id="rId9"/>
    <p:sldId id="606" r:id="rId10"/>
    <p:sldId id="607" r:id="rId11"/>
    <p:sldId id="608" r:id="rId12"/>
    <p:sldId id="609" r:id="rId13"/>
    <p:sldId id="610" r:id="rId14"/>
    <p:sldId id="611" r:id="rId15"/>
    <p:sldId id="612" r:id="rId16"/>
    <p:sldId id="613" r:id="rId17"/>
    <p:sldId id="614" r:id="rId18"/>
    <p:sldId id="615" r:id="rId19"/>
    <p:sldId id="622" r:id="rId20"/>
    <p:sldId id="626" r:id="rId21"/>
    <p:sldId id="627" r:id="rId22"/>
    <p:sldId id="628" r:id="rId23"/>
    <p:sldId id="629" r:id="rId24"/>
    <p:sldId id="630" r:id="rId25"/>
    <p:sldId id="631" r:id="rId26"/>
    <p:sldId id="603" r:id="rId27"/>
    <p:sldId id="633" r:id="rId28"/>
    <p:sldId id="634" r:id="rId29"/>
    <p:sldId id="635" r:id="rId30"/>
    <p:sldId id="636" r:id="rId31"/>
    <p:sldId id="663" r:id="rId32"/>
    <p:sldId id="664" r:id="rId33"/>
    <p:sldId id="638" r:id="rId34"/>
    <p:sldId id="639" r:id="rId35"/>
    <p:sldId id="648" r:id="rId36"/>
    <p:sldId id="645" r:id="rId37"/>
    <p:sldId id="652" r:id="rId38"/>
    <p:sldId id="654" r:id="rId39"/>
    <p:sldId id="647" r:id="rId40"/>
    <p:sldId id="649" r:id="rId41"/>
    <p:sldId id="651" r:id="rId42"/>
    <p:sldId id="640" r:id="rId43"/>
    <p:sldId id="641" r:id="rId44"/>
    <p:sldId id="642" r:id="rId45"/>
    <p:sldId id="643" r:id="rId46"/>
    <p:sldId id="646" r:id="rId47"/>
    <p:sldId id="661" r:id="rId48"/>
    <p:sldId id="637" r:id="rId49"/>
    <p:sldId id="655" r:id="rId50"/>
    <p:sldId id="656" r:id="rId51"/>
    <p:sldId id="657" r:id="rId52"/>
    <p:sldId id="660" r:id="rId53"/>
    <p:sldId id="644" r:id="rId54"/>
    <p:sldId id="662" r:id="rId55"/>
    <p:sldId id="445" r:id="rId56"/>
  </p:sldIdLst>
  <p:sldSz cx="9144000" cy="6858000" type="screen4x3"/>
  <p:notesSz cx="6985000" cy="9271000"/>
  <p:defaultTex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936">
          <p15:clr>
            <a:srgbClr val="A4A3A4"/>
          </p15:clr>
        </p15:guide>
        <p15:guide id="2" pos="144">
          <p15:clr>
            <a:srgbClr val="A4A3A4"/>
          </p15:clr>
        </p15:guide>
      </p15:sldGuideLst>
    </p:ext>
    <p:ext uri="{2D200454-40CA-4A62-9FC3-DE9A4176ACB9}">
      <p15:notesGuideLst xmlns:p15="http://schemas.microsoft.com/office/powerpoint/2012/main">
        <p15:guide id="1" orient="horz" pos="2920">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FF3F3"/>
    <a:srgbClr val="FFE7E7"/>
    <a:srgbClr val="FFCCCC"/>
    <a:srgbClr val="FFEFFF"/>
    <a:srgbClr val="FF66FF"/>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91" autoAdjust="0"/>
    <p:restoredTop sz="94076" autoAdjust="0"/>
  </p:normalViewPr>
  <p:slideViewPr>
    <p:cSldViewPr>
      <p:cViewPr varScale="1">
        <p:scale>
          <a:sx n="96" d="100"/>
          <a:sy n="96" d="100"/>
        </p:scale>
        <p:origin x="429" y="36"/>
      </p:cViewPr>
      <p:guideLst>
        <p:guide orient="horz" pos="3936"/>
        <p:guide pos="144"/>
      </p:guideLst>
    </p:cSldViewPr>
  </p:slideViewPr>
  <p:notesTextViewPr>
    <p:cViewPr>
      <p:scale>
        <a:sx n="100" d="100"/>
        <a:sy n="100" d="100"/>
      </p:scale>
      <p:origin x="0" y="0"/>
    </p:cViewPr>
  </p:notesTextViewPr>
  <p:notesViewPr>
    <p:cSldViewPr>
      <p:cViewPr varScale="1">
        <p:scale>
          <a:sx n="69" d="100"/>
          <a:sy n="69" d="100"/>
        </p:scale>
        <p:origin x="-2822" y="-62"/>
      </p:cViewPr>
      <p:guideLst>
        <p:guide orient="horz" pos="2920"/>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9.wmf"/><Relationship Id="rId2" Type="http://schemas.openxmlformats.org/officeDocument/2006/relationships/image" Target="../media/image68.wmf"/><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19351" tIns="0" rIns="19351" bIns="0" numCol="1" anchor="t" anchorCtr="0" compatLnSpc="1">
            <a:prstTxWarp prst="textNoShape">
              <a:avLst/>
            </a:prstTxWarp>
          </a:bodyPr>
          <a:lstStyle>
            <a:lvl1pPr defTabSz="928688">
              <a:defRPr sz="1000" b="0" i="1">
                <a:latin typeface="Times New Roman" pitchFamily="18" charset="0"/>
              </a:defRPr>
            </a:lvl1pPr>
          </a:lstStyle>
          <a:p>
            <a:pPr>
              <a:defRPr/>
            </a:pPr>
            <a:endParaRPr lang="en-US" altLang="zh-CN"/>
          </a:p>
        </p:txBody>
      </p:sp>
      <p:sp>
        <p:nvSpPr>
          <p:cNvPr id="3075" name="Rectangle 3"/>
          <p:cNvSpPr>
            <a:spLocks noGrp="1" noChangeArrowheads="1"/>
          </p:cNvSpPr>
          <p:nvPr>
            <p:ph type="dt" sz="quarter" idx="1"/>
          </p:nvPr>
        </p:nvSpPr>
        <p:spPr bwMode="auto">
          <a:xfrm>
            <a:off x="3957638" y="0"/>
            <a:ext cx="3027362" cy="463550"/>
          </a:xfrm>
          <a:prstGeom prst="rect">
            <a:avLst/>
          </a:prstGeom>
          <a:noFill/>
          <a:ln w="9525">
            <a:noFill/>
            <a:miter lim="800000"/>
            <a:headEnd/>
            <a:tailEnd/>
          </a:ln>
          <a:effectLst/>
        </p:spPr>
        <p:txBody>
          <a:bodyPr vert="horz" wrap="square" lIns="19351" tIns="0" rIns="19351" bIns="0" numCol="1" anchor="t" anchorCtr="0" compatLnSpc="1">
            <a:prstTxWarp prst="textNoShape">
              <a:avLst/>
            </a:prstTxWarp>
          </a:bodyPr>
          <a:lstStyle>
            <a:lvl1pPr algn="r" defTabSz="928688">
              <a:defRPr sz="1000" b="0" i="1">
                <a:latin typeface="Times New Roman" pitchFamily="18" charset="0"/>
              </a:defRPr>
            </a:lvl1pPr>
          </a:lstStyle>
          <a:p>
            <a:pPr>
              <a:defRPr/>
            </a:pPr>
            <a:fld id="{919AE560-AADD-491A-8188-699F17426580}" type="datetime1">
              <a:rPr lang="zh-CN" altLang="en-US" smtClean="0"/>
              <a:t>2019/10/18</a:t>
            </a:fld>
            <a:endParaRPr lang="en-US" altLang="zh-CN"/>
          </a:p>
        </p:txBody>
      </p:sp>
      <p:sp>
        <p:nvSpPr>
          <p:cNvPr id="3076" name="Rectangle 4"/>
          <p:cNvSpPr>
            <a:spLocks noGrp="1" noChangeArrowheads="1"/>
          </p:cNvSpPr>
          <p:nvPr>
            <p:ph type="ftr" sz="quarter" idx="2"/>
          </p:nvPr>
        </p:nvSpPr>
        <p:spPr bwMode="auto">
          <a:xfrm>
            <a:off x="0" y="8807450"/>
            <a:ext cx="3027363" cy="463550"/>
          </a:xfrm>
          <a:prstGeom prst="rect">
            <a:avLst/>
          </a:prstGeom>
          <a:noFill/>
          <a:ln w="9525">
            <a:noFill/>
            <a:miter lim="800000"/>
            <a:headEnd/>
            <a:tailEnd/>
          </a:ln>
          <a:effectLst/>
        </p:spPr>
        <p:txBody>
          <a:bodyPr vert="horz" wrap="square" lIns="19351" tIns="0" rIns="19351" bIns="0" numCol="1" anchor="b" anchorCtr="0" compatLnSpc="1">
            <a:prstTxWarp prst="textNoShape">
              <a:avLst/>
            </a:prstTxWarp>
          </a:bodyPr>
          <a:lstStyle>
            <a:lvl1pPr defTabSz="928688">
              <a:defRPr sz="1000" b="0" i="1">
                <a:latin typeface="Times New Roman" pitchFamily="18" charset="0"/>
              </a:defRPr>
            </a:lvl1pPr>
          </a:lstStyle>
          <a:p>
            <a:pPr>
              <a:defRPr/>
            </a:pPr>
            <a:endParaRPr lang="en-US" altLang="zh-CN"/>
          </a:p>
        </p:txBody>
      </p:sp>
      <p:sp>
        <p:nvSpPr>
          <p:cNvPr id="3077" name="Rectangle 5"/>
          <p:cNvSpPr>
            <a:spLocks noGrp="1" noChangeArrowheads="1"/>
          </p:cNvSpPr>
          <p:nvPr>
            <p:ph type="sldNum" sz="quarter" idx="3"/>
          </p:nvPr>
        </p:nvSpPr>
        <p:spPr bwMode="auto">
          <a:xfrm>
            <a:off x="3957638" y="8807450"/>
            <a:ext cx="3027362" cy="463550"/>
          </a:xfrm>
          <a:prstGeom prst="rect">
            <a:avLst/>
          </a:prstGeom>
          <a:noFill/>
          <a:ln w="9525">
            <a:noFill/>
            <a:miter lim="800000"/>
            <a:headEnd/>
            <a:tailEnd/>
          </a:ln>
          <a:effectLst/>
        </p:spPr>
        <p:txBody>
          <a:bodyPr vert="horz" wrap="square" lIns="19351" tIns="0" rIns="19351" bIns="0" numCol="1" anchor="b" anchorCtr="0" compatLnSpc="1">
            <a:prstTxWarp prst="textNoShape">
              <a:avLst/>
            </a:prstTxWarp>
          </a:bodyPr>
          <a:lstStyle>
            <a:lvl1pPr algn="r" defTabSz="928688">
              <a:defRPr sz="1000" b="0" i="1">
                <a:latin typeface="Times New Roman" panose="02020603050405020304" pitchFamily="18" charset="0"/>
              </a:defRPr>
            </a:lvl1pPr>
          </a:lstStyle>
          <a:p>
            <a:fld id="{10453FC3-BE48-43BB-88C2-B7AF9B4FB985}" type="slidenum">
              <a:rPr lang="en-US" altLang="zh-CN"/>
              <a:pPr/>
              <a:t>‹#›</a:t>
            </a:fld>
            <a:endParaRPr lang="en-US" altLang="zh-CN"/>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19351" tIns="0" rIns="19351" bIns="0" numCol="1" anchor="t" anchorCtr="0" compatLnSpc="1">
            <a:prstTxWarp prst="textNoShape">
              <a:avLst/>
            </a:prstTxWarp>
          </a:bodyPr>
          <a:lstStyle>
            <a:lvl1pPr defTabSz="928688">
              <a:defRPr sz="1000" b="0" i="1">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3957638" y="0"/>
            <a:ext cx="3027362" cy="463550"/>
          </a:xfrm>
          <a:prstGeom prst="rect">
            <a:avLst/>
          </a:prstGeom>
          <a:noFill/>
          <a:ln w="9525">
            <a:noFill/>
            <a:miter lim="800000"/>
            <a:headEnd/>
            <a:tailEnd/>
          </a:ln>
          <a:effectLst/>
        </p:spPr>
        <p:txBody>
          <a:bodyPr vert="horz" wrap="square" lIns="19351" tIns="0" rIns="19351" bIns="0" numCol="1" anchor="t" anchorCtr="0" compatLnSpc="1">
            <a:prstTxWarp prst="textNoShape">
              <a:avLst/>
            </a:prstTxWarp>
          </a:bodyPr>
          <a:lstStyle>
            <a:lvl1pPr algn="r" defTabSz="928688">
              <a:defRPr sz="1000" b="0" i="1">
                <a:latin typeface="Times New Roman" pitchFamily="18" charset="0"/>
              </a:defRPr>
            </a:lvl1pPr>
          </a:lstStyle>
          <a:p>
            <a:pPr>
              <a:defRPr/>
            </a:pPr>
            <a:fld id="{B03103F6-6CA5-4D42-B8D0-A68F771720B5}" type="datetime1">
              <a:rPr lang="zh-CN" altLang="en-US" smtClean="0"/>
              <a:t>2019/10/18</a:t>
            </a:fld>
            <a:endParaRPr lang="en-US" altLang="zh-CN"/>
          </a:p>
        </p:txBody>
      </p:sp>
      <p:sp>
        <p:nvSpPr>
          <p:cNvPr id="2052" name="Rectangle 4"/>
          <p:cNvSpPr>
            <a:spLocks noGrp="1" noChangeArrowheads="1"/>
          </p:cNvSpPr>
          <p:nvPr>
            <p:ph type="ftr" sz="quarter" idx="4"/>
          </p:nvPr>
        </p:nvSpPr>
        <p:spPr bwMode="auto">
          <a:xfrm>
            <a:off x="0" y="8807450"/>
            <a:ext cx="3027363" cy="463550"/>
          </a:xfrm>
          <a:prstGeom prst="rect">
            <a:avLst/>
          </a:prstGeom>
          <a:noFill/>
          <a:ln w="9525">
            <a:noFill/>
            <a:miter lim="800000"/>
            <a:headEnd/>
            <a:tailEnd/>
          </a:ln>
          <a:effectLst/>
        </p:spPr>
        <p:txBody>
          <a:bodyPr vert="horz" wrap="square" lIns="19351" tIns="0" rIns="19351" bIns="0" numCol="1" anchor="b" anchorCtr="0" compatLnSpc="1">
            <a:prstTxWarp prst="textNoShape">
              <a:avLst/>
            </a:prstTxWarp>
          </a:bodyPr>
          <a:lstStyle>
            <a:lvl1pPr defTabSz="928688">
              <a:defRPr sz="1000" b="0" i="1">
                <a:latin typeface="Times New Roman" pitchFamily="18" charset="0"/>
              </a:defRPr>
            </a:lvl1pPr>
          </a:lstStyle>
          <a:p>
            <a:pPr>
              <a:defRPr/>
            </a:pPr>
            <a:endParaRPr lang="en-US" altLang="zh-CN"/>
          </a:p>
        </p:txBody>
      </p:sp>
      <p:sp>
        <p:nvSpPr>
          <p:cNvPr id="2053" name="Rectangle 5"/>
          <p:cNvSpPr>
            <a:spLocks noGrp="1" noChangeArrowheads="1"/>
          </p:cNvSpPr>
          <p:nvPr>
            <p:ph type="sldNum" sz="quarter" idx="5"/>
          </p:nvPr>
        </p:nvSpPr>
        <p:spPr bwMode="auto">
          <a:xfrm>
            <a:off x="3957638" y="8807450"/>
            <a:ext cx="3027362" cy="463550"/>
          </a:xfrm>
          <a:prstGeom prst="rect">
            <a:avLst/>
          </a:prstGeom>
          <a:noFill/>
          <a:ln w="9525">
            <a:noFill/>
            <a:miter lim="800000"/>
            <a:headEnd/>
            <a:tailEnd/>
          </a:ln>
          <a:effectLst/>
        </p:spPr>
        <p:txBody>
          <a:bodyPr vert="horz" wrap="square" lIns="19351" tIns="0" rIns="19351" bIns="0" numCol="1" anchor="b" anchorCtr="0" compatLnSpc="1">
            <a:prstTxWarp prst="textNoShape">
              <a:avLst/>
            </a:prstTxWarp>
          </a:bodyPr>
          <a:lstStyle>
            <a:lvl1pPr algn="r" defTabSz="928688">
              <a:defRPr sz="1000" b="0" i="1">
                <a:latin typeface="Times New Roman" panose="02020603050405020304" pitchFamily="18" charset="0"/>
              </a:defRPr>
            </a:lvl1pPr>
          </a:lstStyle>
          <a:p>
            <a:fld id="{A3B93D8A-71E5-473E-A99F-5CDE7223B296}" type="slidenum">
              <a:rPr lang="en-US" altLang="zh-CN"/>
              <a:pPr/>
              <a:t>‹#›</a:t>
            </a:fld>
            <a:endParaRPr lang="en-US" altLang="zh-CN"/>
          </a:p>
        </p:txBody>
      </p:sp>
      <p:sp>
        <p:nvSpPr>
          <p:cNvPr id="2054" name="Rectangle 6"/>
          <p:cNvSpPr>
            <a:spLocks noGrp="1" noChangeArrowheads="1"/>
          </p:cNvSpPr>
          <p:nvPr>
            <p:ph type="body" sz="quarter" idx="3"/>
          </p:nvPr>
        </p:nvSpPr>
        <p:spPr bwMode="auto">
          <a:xfrm>
            <a:off x="928688" y="4403725"/>
            <a:ext cx="5124450" cy="4171950"/>
          </a:xfrm>
          <a:prstGeom prst="rect">
            <a:avLst/>
          </a:prstGeom>
          <a:noFill/>
          <a:ln w="9525">
            <a:noFill/>
            <a:miter lim="800000"/>
            <a:headEnd/>
            <a:tailEnd/>
          </a:ln>
          <a:effectLst/>
        </p:spPr>
        <p:txBody>
          <a:bodyPr vert="horz" wrap="square" lIns="93530" tIns="46765" rIns="93530" bIns="46765"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0247" name="Rectangle 7"/>
          <p:cNvSpPr>
            <a:spLocks noGrp="1" noRot="1" noChangeAspect="1" noChangeArrowheads="1" noTextEdit="1"/>
          </p:cNvSpPr>
          <p:nvPr>
            <p:ph type="sldImg" idx="2"/>
          </p:nvPr>
        </p:nvSpPr>
        <p:spPr bwMode="auto">
          <a:xfrm>
            <a:off x="1184275" y="701675"/>
            <a:ext cx="4618038" cy="34639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525A0F5C-25C0-4820-9D4D-4442A0B0B805}" type="slidenum">
              <a:rPr lang="en-US" altLang="zh-CN" sz="1000" b="0">
                <a:solidFill>
                  <a:srgbClr val="000000"/>
                </a:solidFill>
                <a:latin typeface="Times New Roman" panose="02020603050405020304" pitchFamily="18" charset="0"/>
              </a:rPr>
              <a:pPr/>
              <a:t>1</a:t>
            </a:fld>
            <a:endParaRPr lang="en-US" altLang="zh-CN" sz="1000" b="0">
              <a:solidFill>
                <a:srgbClr val="000000"/>
              </a:solidFill>
              <a:latin typeface="Times New Roman" panose="02020603050405020304" pitchFamily="18" charset="0"/>
            </a:endParaRPr>
          </a:p>
        </p:txBody>
      </p:sp>
      <p:sp>
        <p:nvSpPr>
          <p:cNvPr id="11267" name="Rectangle 2"/>
          <p:cNvSpPr>
            <a:spLocks noChangeArrowheads="1"/>
          </p:cNvSpPr>
          <p:nvPr/>
        </p:nvSpPr>
        <p:spPr bwMode="auto">
          <a:xfrm>
            <a:off x="395605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68" name="Rectangle 3"/>
          <p:cNvSpPr>
            <a:spLocks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51" tIns="0" rIns="19351" bIns="0" anchor="b"/>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pPr algn="r"/>
            <a:r>
              <a:rPr lang="en-US" altLang="zh-CN" sz="1000" b="0" i="1">
                <a:solidFill>
                  <a:srgbClr val="000000"/>
                </a:solidFill>
                <a:latin typeface="Times New Roman" panose="02020603050405020304" pitchFamily="18" charset="0"/>
              </a:rPr>
              <a:t>1</a:t>
            </a:r>
          </a:p>
        </p:txBody>
      </p:sp>
      <p:sp>
        <p:nvSpPr>
          <p:cNvPr id="11269" name="Rectangle 4"/>
          <p:cNvSpPr>
            <a:spLocks noChangeArrowheads="1"/>
          </p:cNvSpPr>
          <p:nvPr/>
        </p:nvSpPr>
        <p:spPr bwMode="auto">
          <a:xfrm>
            <a:off x="0" y="8807450"/>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0" name="Rectangle 5"/>
          <p:cNvSpPr>
            <a:spLocks noChangeArrowheads="1"/>
          </p:cNvSpPr>
          <p:nvPr/>
        </p:nvSpPr>
        <p:spPr bwMode="auto">
          <a:xfrm>
            <a:off x="0" y="0"/>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1" name="Rectangle 6"/>
          <p:cNvSpPr>
            <a:spLocks noChangeArrowheads="1"/>
          </p:cNvSpPr>
          <p:nvPr/>
        </p:nvSpPr>
        <p:spPr bwMode="auto">
          <a:xfrm>
            <a:off x="3954463" y="0"/>
            <a:ext cx="30305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2" name="Rectangle 7"/>
          <p:cNvSpPr>
            <a:spLocks noChangeArrowheads="1"/>
          </p:cNvSpPr>
          <p:nvPr/>
        </p:nvSpPr>
        <p:spPr bwMode="auto">
          <a:xfrm>
            <a:off x="3954463" y="8807450"/>
            <a:ext cx="30305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51" tIns="0" rIns="19351" bIns="0" anchor="b"/>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pPr algn="r"/>
            <a:r>
              <a:rPr lang="en-US" altLang="zh-CN" sz="1000" b="0" i="1">
                <a:solidFill>
                  <a:srgbClr val="000000"/>
                </a:solidFill>
                <a:latin typeface="Times New Roman" panose="02020603050405020304" pitchFamily="18" charset="0"/>
              </a:rPr>
              <a:t>1</a:t>
            </a:r>
          </a:p>
        </p:txBody>
      </p:sp>
      <p:sp>
        <p:nvSpPr>
          <p:cNvPr id="11273" name="Rectangle 8"/>
          <p:cNvSpPr>
            <a:spLocks noChangeArrowheads="1"/>
          </p:cNvSpPr>
          <p:nvPr/>
        </p:nvSpPr>
        <p:spPr bwMode="auto">
          <a:xfrm>
            <a:off x="0" y="8807450"/>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4" name="Rectangle 9"/>
          <p:cNvSpPr>
            <a:spLocks noChangeArrowheads="1"/>
          </p:cNvSpPr>
          <p:nvPr/>
        </p:nvSpPr>
        <p:spPr bwMode="auto">
          <a:xfrm>
            <a:off x="0" y="0"/>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5" name="Rectangle 10"/>
          <p:cNvSpPr>
            <a:spLocks noGrp="1" noRot="1" noChangeAspect="1" noChangeArrowheads="1" noTextEdit="1"/>
          </p:cNvSpPr>
          <p:nvPr>
            <p:ph type="sldImg"/>
          </p:nvPr>
        </p:nvSpPr>
        <p:spPr>
          <a:ln cap="flat"/>
        </p:spPr>
      </p:sp>
      <p:sp>
        <p:nvSpPr>
          <p:cNvPr id="11276" name="Rectangle 1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1277" name="日期占位符 15"/>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EDE0D0D0-5E8C-43B7-A95C-C14D0BF7DA80}" type="datetime1">
              <a:rPr lang="zh-CN" altLang="en-US" sz="1000" b="0" smtClean="0">
                <a:solidFill>
                  <a:srgbClr val="000000"/>
                </a:solidFill>
                <a:latin typeface="Times New Roman" panose="02020603050405020304" pitchFamily="18" charset="0"/>
              </a:rPr>
              <a:t>2019/10/18</a:t>
            </a:fld>
            <a:endParaRPr lang="en-US" altLang="zh-CN" sz="1000" b="0" smtClean="0">
              <a:solidFill>
                <a:srgbClr val="000000"/>
              </a:solidFill>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从接收信号的功率谱中看不出什么信息，信号和噪声的功率基本一样。而经过解扩之后，信号成分成功地从噪声中脱颖而出。</a:t>
            </a:r>
            <a:endParaRPr lang="en-US" altLang="zh-CN" smtClean="0"/>
          </a:p>
          <a:p>
            <a:r>
              <a:rPr lang="zh-CN" altLang="en-US" smtClean="0"/>
              <a:t>这样发射信号的功率可以很低，甚至低于噪声功率。</a:t>
            </a:r>
            <a:endParaRPr lang="en-US" altLang="zh-CN" smtClean="0"/>
          </a:p>
          <a:p>
            <a:endParaRPr lang="zh-CN" altLang="en-US" smtClean="0"/>
          </a:p>
        </p:txBody>
      </p:sp>
      <p:sp>
        <p:nvSpPr>
          <p:cNvPr id="8090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71CF0AC5-4470-4253-BE81-0614F00FB037}" type="datetime1">
              <a:rPr lang="zh-CN" altLang="en-US" sz="1000" b="0" smtClean="0">
                <a:latin typeface="Times New Roman" panose="02020603050405020304" pitchFamily="18" charset="0"/>
              </a:rPr>
              <a:pPr/>
              <a:t>2019/10/18</a:t>
            </a:fld>
            <a:endParaRPr lang="en-US" altLang="zh-CN" sz="1000" b="0" smtClean="0">
              <a:latin typeface="Times New Roman" panose="02020603050405020304" pitchFamily="18" charset="0"/>
            </a:endParaRPr>
          </a:p>
        </p:txBody>
      </p:sp>
      <p:sp>
        <p:nvSpPr>
          <p:cNvPr id="8090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EE54DB3A-A7B8-4BCC-940F-FBF3A1F5160B}" type="slidenum">
              <a:rPr lang="en-US" altLang="zh-CN" sz="1000" b="0">
                <a:latin typeface="Times New Roman" panose="02020603050405020304" pitchFamily="18" charset="0"/>
              </a:rPr>
              <a:pPr/>
              <a:t>25</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146217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可以看到，在同一个频率范围内，存在许多信号。那么这些信号之间是如何保证不会互相干扰的呢？</a:t>
            </a:r>
            <a:endParaRPr lang="en-US" altLang="zh-CN" smtClean="0"/>
          </a:p>
          <a:p>
            <a:r>
              <a:rPr lang="zh-CN" altLang="en-US" smtClean="0"/>
              <a:t>接下来我们来学习一下扩频和码分多址（</a:t>
            </a:r>
            <a:r>
              <a:rPr lang="en-US" altLang="zh-CN" smtClean="0"/>
              <a:t>CDMA）</a:t>
            </a:r>
            <a:r>
              <a:rPr lang="zh-CN" altLang="en-US" smtClean="0"/>
              <a:t>的原理。</a:t>
            </a:r>
          </a:p>
        </p:txBody>
      </p:sp>
      <p:sp>
        <p:nvSpPr>
          <p:cNvPr id="696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701A8603-677F-4F15-9E4D-E23B30BDD92B}" type="datetime1">
              <a:rPr lang="zh-CN" altLang="en-US" sz="1000" b="0" smtClean="0">
                <a:latin typeface="Times New Roman" panose="02020603050405020304" pitchFamily="18" charset="0"/>
              </a:rPr>
              <a:pPr/>
              <a:t>2019/10/18</a:t>
            </a:fld>
            <a:endParaRPr lang="en-US" altLang="zh-CN" sz="1000" b="0" smtClean="0">
              <a:latin typeface="Times New Roman" panose="02020603050405020304" pitchFamily="18" charset="0"/>
            </a:endParaRPr>
          </a:p>
        </p:txBody>
      </p:sp>
      <p:sp>
        <p:nvSpPr>
          <p:cNvPr id="696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1FE284CD-A4FF-45CC-851E-C1993CF9E342}" type="slidenum">
              <a:rPr lang="en-US" altLang="zh-CN" sz="1000" b="0">
                <a:latin typeface="Times New Roman" panose="02020603050405020304" pitchFamily="18" charset="0"/>
              </a:rPr>
              <a:pPr/>
              <a:t>11</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62201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基底噪声的功率谱密度为</a:t>
            </a:r>
            <a:r>
              <a:rPr lang="en-US" altLang="zh-CN" smtClean="0"/>
              <a:t>-114dBm/MHz</a:t>
            </a:r>
          </a:p>
          <a:p>
            <a:r>
              <a:rPr lang="en-US" altLang="zh-CN" smtClean="0"/>
              <a:t>L1</a:t>
            </a:r>
            <a:r>
              <a:rPr lang="zh-CN" altLang="en-US" smtClean="0"/>
              <a:t>信号的带宽约为</a:t>
            </a:r>
            <a:r>
              <a:rPr lang="en-US" altLang="zh-CN" smtClean="0"/>
              <a:t>2MHz，</a:t>
            </a:r>
            <a:r>
              <a:rPr lang="zh-CN" altLang="en-US" smtClean="0"/>
              <a:t>于是导航信号对应的噪声功率谱密度为</a:t>
            </a:r>
            <a:r>
              <a:rPr lang="en-US" altLang="zh-CN" smtClean="0"/>
              <a:t>-114dBm/MHz+10log10(2)=-111dBm/MHz</a:t>
            </a:r>
          </a:p>
          <a:p>
            <a:r>
              <a:rPr lang="zh-CN" altLang="en-US" smtClean="0"/>
              <a:t>而由于卫星离地面非常遥远，再加上卫星是由太阳能供电，发射信号的强度不可能太大。因此到达地面的信号非常微弱。通常强度是</a:t>
            </a:r>
            <a:r>
              <a:rPr lang="en-US" altLang="zh-CN" smtClean="0"/>
              <a:t>-130dBm</a:t>
            </a:r>
            <a:r>
              <a:rPr lang="zh-CN" altLang="en-US" smtClean="0"/>
              <a:t>。</a:t>
            </a:r>
            <a:endParaRPr lang="en-US" altLang="zh-CN" smtClean="0"/>
          </a:p>
          <a:p>
            <a:r>
              <a:rPr lang="zh-CN" altLang="en-US" smtClean="0"/>
              <a:t>可见，导航信号比噪声还小</a:t>
            </a:r>
            <a:r>
              <a:rPr lang="en-US" altLang="zh-CN" smtClean="0"/>
              <a:t>20dB</a:t>
            </a:r>
            <a:r>
              <a:rPr lang="zh-CN" altLang="en-US" smtClean="0"/>
              <a:t>。那么，这么微弱的信号是如何实现高精度导航的呢？</a:t>
            </a:r>
          </a:p>
        </p:txBody>
      </p:sp>
      <p:sp>
        <p:nvSpPr>
          <p:cNvPr id="7066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D764682D-471D-4DE7-A35D-CD5DCD01F6D6}" type="datetime1">
              <a:rPr lang="zh-CN" altLang="en-US" sz="1000" b="0" smtClean="0">
                <a:latin typeface="Times New Roman" panose="02020603050405020304" pitchFamily="18" charset="0"/>
              </a:rPr>
              <a:pPr/>
              <a:t>2019/10/18</a:t>
            </a:fld>
            <a:endParaRPr lang="en-US" altLang="zh-CN" sz="1000" b="0" smtClean="0">
              <a:latin typeface="Times New Roman" panose="02020603050405020304" pitchFamily="18" charset="0"/>
            </a:endParaRPr>
          </a:p>
        </p:txBody>
      </p:sp>
      <p:sp>
        <p:nvSpPr>
          <p:cNvPr id="7066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62506F8B-769F-4E82-A98F-CF88DB801045}" type="slidenum">
              <a:rPr lang="en-US" altLang="zh-CN" sz="1000" b="0">
                <a:latin typeface="Times New Roman" panose="02020603050405020304" pitchFamily="18" charset="0"/>
              </a:rPr>
              <a:pPr/>
              <a:t>12</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2104292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比较噪声的自相关函数和互相关函数，可以看到：</a:t>
            </a:r>
            <a:endParaRPr lang="en-US" altLang="zh-CN" smtClean="0"/>
          </a:p>
          <a:p>
            <a:r>
              <a:rPr lang="zh-CN" altLang="en-US" smtClean="0"/>
              <a:t>自相关函数是一个冲激函数，而互相关函数则没有尖峰。</a:t>
            </a:r>
            <a:endParaRPr lang="en-US" altLang="zh-CN" smtClean="0"/>
          </a:p>
          <a:p>
            <a:r>
              <a:rPr lang="zh-CN" altLang="en-US" smtClean="0"/>
              <a:t>卫星导航信号就是利用这个性质进行设计的。但实际应用中，不采用真正的噪声信号，而采用伪随机编码。</a:t>
            </a:r>
          </a:p>
        </p:txBody>
      </p:sp>
      <p:sp>
        <p:nvSpPr>
          <p:cNvPr id="71684"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E8DF446D-F423-4B1D-B4FB-6F0502ADD882}" type="datetime1">
              <a:rPr lang="zh-CN" altLang="en-US" sz="1000" b="0" smtClean="0">
                <a:latin typeface="Times New Roman" panose="02020603050405020304" pitchFamily="18" charset="0"/>
              </a:rPr>
              <a:pPr/>
              <a:t>2019/10/18</a:t>
            </a:fld>
            <a:endParaRPr lang="en-US" altLang="zh-CN" sz="1000" b="0" smtClean="0">
              <a:latin typeface="Times New Roman" panose="02020603050405020304" pitchFamily="18" charset="0"/>
            </a:endParaRPr>
          </a:p>
        </p:txBody>
      </p:sp>
      <p:sp>
        <p:nvSpPr>
          <p:cNvPr id="71685"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92B40C9A-5FE1-4AF8-B202-DEEC764359D1}" type="slidenum">
              <a:rPr lang="en-US" altLang="zh-CN" sz="1000" b="0">
                <a:latin typeface="Times New Roman" panose="02020603050405020304" pitchFamily="18" charset="0"/>
              </a:rPr>
              <a:pPr/>
              <a:t>14</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665370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说明自相关函数的计算过程</a:t>
            </a:r>
          </a:p>
        </p:txBody>
      </p:sp>
      <p:sp>
        <p:nvSpPr>
          <p:cNvPr id="7270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5CBD5034-ACE8-424F-9E34-F0D54A401612}" type="datetime1">
              <a:rPr lang="zh-CN" altLang="en-US" sz="1000" b="0" smtClean="0">
                <a:latin typeface="Times New Roman" panose="02020603050405020304" pitchFamily="18" charset="0"/>
              </a:rPr>
              <a:pPr/>
              <a:t>2019/10/18</a:t>
            </a:fld>
            <a:endParaRPr lang="en-US" altLang="zh-CN" sz="1000" b="0" smtClean="0">
              <a:latin typeface="Times New Roman" panose="02020603050405020304" pitchFamily="18" charset="0"/>
            </a:endParaRPr>
          </a:p>
        </p:txBody>
      </p:sp>
      <p:sp>
        <p:nvSpPr>
          <p:cNvPr id="7270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8080FA57-4084-4F38-902D-A657F8E24E1F}" type="slidenum">
              <a:rPr lang="en-US" altLang="zh-CN" sz="1000" b="0">
                <a:latin typeface="Times New Roman" panose="02020603050405020304" pitchFamily="18" charset="0"/>
              </a:rPr>
              <a:pPr/>
              <a:t>16</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5430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可以看到</a:t>
            </a:r>
            <a:r>
              <a:rPr lang="en-US" altLang="zh-CN" smtClean="0"/>
              <a:t>13</a:t>
            </a:r>
            <a:r>
              <a:rPr lang="zh-CN" altLang="en-US" smtClean="0"/>
              <a:t>位巴克码的延时自相关函数与噪声的自相关函数很相似。当延时量等于</a:t>
            </a:r>
            <a:r>
              <a:rPr lang="en-US" altLang="zh-CN" smtClean="0"/>
              <a:t>0</a:t>
            </a:r>
            <a:r>
              <a:rPr lang="zh-CN" altLang="en-US" smtClean="0"/>
              <a:t>时自相关函数达到最大值，其它情况下自相关函数比较小。</a:t>
            </a:r>
            <a:endParaRPr lang="en-US" altLang="zh-CN" smtClean="0"/>
          </a:p>
          <a:p>
            <a:r>
              <a:rPr lang="zh-CN" altLang="en-US" smtClean="0"/>
              <a:t>卫星导航正是利用了伪随机码的这个特性。</a:t>
            </a:r>
          </a:p>
        </p:txBody>
      </p:sp>
      <p:sp>
        <p:nvSpPr>
          <p:cNvPr id="73732"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252AA7A0-E50A-4787-A4DD-BD0275E92953}" type="datetime1">
              <a:rPr lang="zh-CN" altLang="en-US" sz="1000" b="0" smtClean="0">
                <a:latin typeface="Times New Roman" panose="02020603050405020304" pitchFamily="18" charset="0"/>
              </a:rPr>
              <a:pPr/>
              <a:t>2019/10/18</a:t>
            </a:fld>
            <a:endParaRPr lang="en-US" altLang="zh-CN" sz="1000" b="0" smtClean="0">
              <a:latin typeface="Times New Roman" panose="02020603050405020304" pitchFamily="18" charset="0"/>
            </a:endParaRPr>
          </a:p>
        </p:txBody>
      </p:sp>
      <p:sp>
        <p:nvSpPr>
          <p:cNvPr id="73733"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7CFE6B59-6647-4499-89DD-DFD6F9E71F42}" type="slidenum">
              <a:rPr lang="en-US" altLang="zh-CN" sz="1000" b="0">
                <a:latin typeface="Times New Roman" panose="02020603050405020304" pitchFamily="18" charset="0"/>
              </a:rPr>
              <a:pPr/>
              <a:t>17</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134766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782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83051B1C-6CBB-4C45-8BEF-350929051843}" type="datetime1">
              <a:rPr lang="zh-CN" altLang="en-US" sz="1000" b="0" smtClean="0">
                <a:latin typeface="Times New Roman" panose="02020603050405020304" pitchFamily="18" charset="0"/>
              </a:rPr>
              <a:pPr/>
              <a:t>2019/10/18</a:t>
            </a:fld>
            <a:endParaRPr lang="en-US" altLang="zh-CN" sz="1000" b="0" smtClean="0">
              <a:latin typeface="Times New Roman" panose="02020603050405020304" pitchFamily="18" charset="0"/>
            </a:endParaRPr>
          </a:p>
        </p:txBody>
      </p:sp>
      <p:sp>
        <p:nvSpPr>
          <p:cNvPr id="7782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DE99CEBF-184C-4CF1-81EF-27E4DE502F56}" type="slidenum">
              <a:rPr lang="en-US" altLang="zh-CN" sz="1000" b="0">
                <a:latin typeface="Times New Roman" panose="02020603050405020304" pitchFamily="18" charset="0"/>
              </a:rPr>
              <a:pPr/>
              <a:t>21</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4034655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再看看</a:t>
            </a:r>
            <a:r>
              <a:rPr lang="en-US" altLang="zh-CN" smtClean="0"/>
              <a:t>GPS L1</a:t>
            </a:r>
            <a:r>
              <a:rPr lang="zh-CN" altLang="en-US" smtClean="0"/>
              <a:t>频点的频谱，现在我们就可以知道为什么有几个信号在频谱上是重叠，但不会相互干扰的原因：通过伪随机码的自相关运算可以把其它信号成分的影响基本消除。</a:t>
            </a:r>
          </a:p>
        </p:txBody>
      </p:sp>
      <p:sp>
        <p:nvSpPr>
          <p:cNvPr id="78852"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D7C310BE-9BDF-46DD-8CFE-9038E2978D33}" type="datetime1">
              <a:rPr lang="zh-CN" altLang="en-US" sz="1000" b="0" smtClean="0">
                <a:latin typeface="Times New Roman" panose="02020603050405020304" pitchFamily="18" charset="0"/>
              </a:rPr>
              <a:pPr/>
              <a:t>2019/10/18</a:t>
            </a:fld>
            <a:endParaRPr lang="en-US" altLang="zh-CN" sz="1000" b="0" smtClean="0">
              <a:latin typeface="Times New Roman" panose="02020603050405020304" pitchFamily="18" charset="0"/>
            </a:endParaRPr>
          </a:p>
        </p:txBody>
      </p:sp>
      <p:sp>
        <p:nvSpPr>
          <p:cNvPr id="78853"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0500AB82-7EB4-4943-8A69-C52E5F45621F}" type="slidenum">
              <a:rPr lang="en-US" altLang="zh-CN" sz="1000" b="0">
                <a:latin typeface="Times New Roman" panose="02020603050405020304" pitchFamily="18" charset="0"/>
              </a:rPr>
              <a:pPr/>
              <a:t>23</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596267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再看另一个问题：导航信号比噪声还小</a:t>
            </a:r>
            <a:r>
              <a:rPr lang="en-US" altLang="zh-CN" smtClean="0"/>
              <a:t>20dB，</a:t>
            </a:r>
            <a:r>
              <a:rPr lang="zh-CN" altLang="en-US" smtClean="0"/>
              <a:t>如何从噪声淹没的信号中提取出导航信号，或者说实现定位？</a:t>
            </a:r>
            <a:endParaRPr lang="en-US" altLang="zh-CN" smtClean="0"/>
          </a:p>
          <a:p>
            <a:endParaRPr lang="zh-CN" altLang="en-US" smtClean="0"/>
          </a:p>
        </p:txBody>
      </p:sp>
      <p:sp>
        <p:nvSpPr>
          <p:cNvPr id="7987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0D5857EC-A6AF-494B-BC23-03A36A7C036D}" type="datetime1">
              <a:rPr lang="zh-CN" altLang="en-US" sz="1000" b="0" smtClean="0">
                <a:latin typeface="Times New Roman" panose="02020603050405020304" pitchFamily="18" charset="0"/>
              </a:rPr>
              <a:pPr/>
              <a:t>2019/10/18</a:t>
            </a:fld>
            <a:endParaRPr lang="en-US" altLang="zh-CN" sz="1000" b="0" smtClean="0">
              <a:latin typeface="Times New Roman" panose="02020603050405020304" pitchFamily="18" charset="0"/>
            </a:endParaRPr>
          </a:p>
        </p:txBody>
      </p:sp>
      <p:sp>
        <p:nvSpPr>
          <p:cNvPr id="7987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C8AD4AFD-9BD4-4D9C-9ED9-82DA69D8006F}" type="slidenum">
              <a:rPr lang="en-US" altLang="zh-CN" sz="1000" b="0">
                <a:latin typeface="Times New Roman" panose="02020603050405020304" pitchFamily="18" charset="0"/>
              </a:rPr>
              <a:pPr/>
              <a:t>24</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4135605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0"/>
            <a:ext cx="7086600" cy="838200"/>
          </a:xfrm>
        </p:spPr>
        <p:txBody>
          <a:bodyPr/>
          <a:lstStyle>
            <a:lvl1pPr>
              <a:lnSpc>
                <a:spcPct val="100000"/>
              </a:lnSpc>
              <a:defRPr sz="3600">
                <a:latin typeface="Times New Roman" pitchFamily="18" charset="0"/>
                <a:ea typeface="宋体" pitchFamily="2" charset="-122"/>
                <a:cs typeface="Times New Roman" pitchFamily="18"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04800" y="990600"/>
            <a:ext cx="8534400" cy="5562600"/>
          </a:xfrm>
        </p:spPr>
        <p:txBody>
          <a:bodyPr/>
          <a:lstStyle>
            <a:lvl1pPr>
              <a:buFont typeface="Wingdings" pitchFamily="2" charset="2"/>
              <a:buChar char="Ø"/>
              <a:defRPr sz="2800">
                <a:latin typeface="宋体" pitchFamily="2" charset="-122"/>
                <a:ea typeface="宋体" pitchFamily="2" charset="-122"/>
                <a:cs typeface="Times New Roman" pitchFamily="18" charset="0"/>
              </a:defRPr>
            </a:lvl1pPr>
            <a:lvl2pPr>
              <a:buFont typeface="Wingdings" pitchFamily="2" charset="2"/>
              <a:buChar char="l"/>
              <a:defRPr sz="2400">
                <a:latin typeface="宋体" pitchFamily="2" charset="-122"/>
                <a:ea typeface="宋体" pitchFamily="2" charset="-122"/>
                <a:cs typeface="Times New Roman" pitchFamily="18" charset="0"/>
              </a:defRPr>
            </a:lvl2pPr>
            <a:lvl3pPr>
              <a:buFont typeface="Wingdings" pitchFamily="2" charset="2"/>
              <a:buChar char="p"/>
              <a:defRPr sz="2000">
                <a:latin typeface="宋体" pitchFamily="2" charset="-122"/>
                <a:ea typeface="宋体" pitchFamily="2" charset="-122"/>
                <a:cs typeface="Times New Roman" pitchFamily="18" charset="0"/>
              </a:defRPr>
            </a:lvl3pPr>
            <a:lvl4pPr>
              <a:buFont typeface="Wingdings" pitchFamily="2" charset="2"/>
              <a:buChar char="u"/>
              <a:defRPr sz="1800">
                <a:latin typeface="宋体" pitchFamily="2" charset="-122"/>
                <a:ea typeface="宋体" pitchFamily="2" charset="-122"/>
                <a:cs typeface="Times New Roman" pitchFamily="18" charset="0"/>
              </a:defRPr>
            </a:lvl4pPr>
            <a:lvl5pPr>
              <a:defRPr sz="1600">
                <a:latin typeface="宋体" pitchFamily="2" charset="-122"/>
                <a:ea typeface="宋体" pitchFamily="2" charset="-122"/>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406162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0"/>
            <a:ext cx="7086600" cy="838200"/>
          </a:xfrm>
        </p:spPr>
        <p:txBody>
          <a:bodyPr/>
          <a:lstStyle>
            <a:lvl1pPr>
              <a:lnSpc>
                <a:spcPct val="100000"/>
              </a:lnSpc>
              <a:defRPr sz="3600">
                <a:latin typeface="Times New Roman" pitchFamily="18" charset="0"/>
                <a:ea typeface="宋体" pitchFamily="2" charset="-122"/>
                <a:cs typeface="Times New Roman" pitchFamily="18"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52400" y="990600"/>
            <a:ext cx="4343400" cy="5334000"/>
          </a:xfrm>
        </p:spPr>
        <p:txBody>
          <a:bodyPr/>
          <a:lstStyle>
            <a:lvl1pPr>
              <a:buFont typeface="Wingdings" pitchFamily="2" charset="2"/>
              <a:buChar char="Ø"/>
              <a:defRPr sz="2800">
                <a:latin typeface="宋体" pitchFamily="2" charset="-122"/>
                <a:ea typeface="宋体" pitchFamily="2" charset="-122"/>
                <a:cs typeface="Times New Roman" pitchFamily="18" charset="0"/>
              </a:defRPr>
            </a:lvl1pPr>
            <a:lvl2pPr>
              <a:buFont typeface="Wingdings" pitchFamily="2" charset="2"/>
              <a:buChar char="l"/>
              <a:defRPr sz="2400">
                <a:latin typeface="宋体" pitchFamily="2" charset="-122"/>
                <a:ea typeface="宋体" pitchFamily="2" charset="-122"/>
                <a:cs typeface="Times New Roman" pitchFamily="18" charset="0"/>
              </a:defRPr>
            </a:lvl2pPr>
            <a:lvl3pPr>
              <a:buFont typeface="Wingdings" pitchFamily="2" charset="2"/>
              <a:buChar char="p"/>
              <a:defRPr sz="2000">
                <a:latin typeface="宋体" pitchFamily="2" charset="-122"/>
                <a:ea typeface="宋体" pitchFamily="2" charset="-122"/>
                <a:cs typeface="Times New Roman" pitchFamily="18" charset="0"/>
              </a:defRPr>
            </a:lvl3pPr>
            <a:lvl4pPr>
              <a:buFont typeface="Wingdings" pitchFamily="2" charset="2"/>
              <a:buChar char="u"/>
              <a:defRPr sz="1800">
                <a:latin typeface="宋体" pitchFamily="2" charset="-122"/>
                <a:ea typeface="宋体" pitchFamily="2" charset="-122"/>
                <a:cs typeface="Times New Roman" pitchFamily="18" charset="0"/>
              </a:defRPr>
            </a:lvl4pPr>
            <a:lvl5pPr>
              <a:defRPr sz="1600">
                <a:latin typeface="宋体" pitchFamily="2" charset="-122"/>
                <a:ea typeface="宋体" pitchFamily="2" charset="-122"/>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2"/>
          <p:cNvSpPr>
            <a:spLocks noGrp="1"/>
          </p:cNvSpPr>
          <p:nvPr>
            <p:ph idx="10"/>
          </p:nvPr>
        </p:nvSpPr>
        <p:spPr>
          <a:xfrm>
            <a:off x="4648200" y="990600"/>
            <a:ext cx="4343400" cy="5334000"/>
          </a:xfrm>
        </p:spPr>
        <p:txBody>
          <a:bodyPr/>
          <a:lstStyle>
            <a:lvl1pPr>
              <a:buFont typeface="Wingdings" pitchFamily="2" charset="2"/>
              <a:buChar char="Ø"/>
              <a:defRPr sz="2800">
                <a:latin typeface="宋体" pitchFamily="2" charset="-122"/>
                <a:ea typeface="宋体" pitchFamily="2" charset="-122"/>
                <a:cs typeface="Times New Roman" pitchFamily="18" charset="0"/>
              </a:defRPr>
            </a:lvl1pPr>
            <a:lvl2pPr>
              <a:buFont typeface="Wingdings" pitchFamily="2" charset="2"/>
              <a:buChar char="l"/>
              <a:defRPr sz="2400">
                <a:latin typeface="宋体" pitchFamily="2" charset="-122"/>
                <a:ea typeface="宋体" pitchFamily="2" charset="-122"/>
                <a:cs typeface="Times New Roman" pitchFamily="18" charset="0"/>
              </a:defRPr>
            </a:lvl2pPr>
            <a:lvl3pPr>
              <a:buFont typeface="Wingdings" pitchFamily="2" charset="2"/>
              <a:buChar char="p"/>
              <a:defRPr sz="2000">
                <a:latin typeface="宋体" pitchFamily="2" charset="-122"/>
                <a:ea typeface="宋体" pitchFamily="2" charset="-122"/>
                <a:cs typeface="Times New Roman" pitchFamily="18" charset="0"/>
              </a:defRPr>
            </a:lvl3pPr>
            <a:lvl4pPr>
              <a:buFont typeface="Wingdings" pitchFamily="2" charset="2"/>
              <a:buChar char="u"/>
              <a:defRPr sz="1800">
                <a:latin typeface="宋体" pitchFamily="2" charset="-122"/>
                <a:ea typeface="宋体" pitchFamily="2" charset="-122"/>
                <a:cs typeface="Times New Roman" pitchFamily="18" charset="0"/>
              </a:defRPr>
            </a:lvl4pPr>
            <a:lvl5pPr>
              <a:defRPr sz="1600">
                <a:latin typeface="宋体" pitchFamily="2" charset="-122"/>
                <a:ea typeface="宋体" pitchFamily="2" charset="-122"/>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27581083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7816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8800" y="762000"/>
            <a:ext cx="5486400" cy="5486400"/>
          </a:xfrm>
          <a:prstGeom prst="rect">
            <a:avLst/>
          </a:prstGeom>
        </p:spPr>
      </p:pic>
      <p:sp>
        <p:nvSpPr>
          <p:cNvPr id="6146" name="Rectangle 1026"/>
          <p:cNvSpPr>
            <a:spLocks noGrp="1" noChangeArrowheads="1"/>
          </p:cNvSpPr>
          <p:nvPr>
            <p:ph type="ctrTitle"/>
          </p:nvPr>
        </p:nvSpPr>
        <p:spPr>
          <a:xfrm>
            <a:off x="685800" y="1525588"/>
            <a:ext cx="7772400" cy="1565275"/>
          </a:xfrm>
        </p:spPr>
        <p:txBody>
          <a:bodyPr/>
          <a:lstStyle>
            <a:lvl1pPr>
              <a:lnSpc>
                <a:spcPts val="4000"/>
              </a:lnSpc>
              <a:defRPr sz="3600"/>
            </a:lvl1pPr>
          </a:lstStyle>
          <a:p>
            <a:r>
              <a:rPr lang="en-US" altLang="zh-CN" dirty="0"/>
              <a:t>Click to edit Master title style</a:t>
            </a:r>
          </a:p>
        </p:txBody>
      </p:sp>
      <p:sp>
        <p:nvSpPr>
          <p:cNvPr id="6202" name="Rectangle 1082"/>
          <p:cNvSpPr>
            <a:spLocks noGrp="1" noChangeArrowheads="1"/>
          </p:cNvSpPr>
          <p:nvPr>
            <p:ph type="subTitle" sz="quarter" idx="1"/>
          </p:nvPr>
        </p:nvSpPr>
        <p:spPr>
          <a:xfrm>
            <a:off x="1371600" y="3429000"/>
            <a:ext cx="6400800" cy="1752600"/>
          </a:xfrm>
          <a:ln w="12700">
            <a:headEnd type="none" w="sm" len="sm"/>
            <a:tailEnd type="none" w="sm" len="sm"/>
          </a:ln>
        </p:spPr>
        <p:txBody>
          <a:bodyPr lIns="91440" tIns="45720" rIns="91440" bIns="45720"/>
          <a:lstStyle>
            <a:lvl1pPr marL="0" indent="0" algn="ctr">
              <a:lnSpc>
                <a:spcPct val="100000"/>
              </a:lnSpc>
              <a:spcBef>
                <a:spcPct val="50000"/>
              </a:spcBef>
              <a:spcAft>
                <a:spcPct val="50000"/>
              </a:spcAft>
              <a:buFontTx/>
              <a:buNone/>
              <a:defRPr sz="2200"/>
            </a:lvl1pPr>
          </a:lstStyle>
          <a:p>
            <a:r>
              <a:rPr lang="en-US" altLang="zh-CN"/>
              <a:t>Click to edit Master subtitle style</a:t>
            </a:r>
          </a:p>
        </p:txBody>
      </p:sp>
    </p:spTree>
    <p:extLst>
      <p:ext uri="{BB962C8B-B14F-4D97-AF65-F5344CB8AC3E}">
        <p14:creationId xmlns:p14="http://schemas.microsoft.com/office/powerpoint/2010/main" val="22093984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980542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4335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335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655970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838200"/>
            <a:ext cx="8291513" cy="5614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xfrm>
            <a:off x="3195638" y="6489700"/>
            <a:ext cx="2816225" cy="32385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宋体" pitchFamily="2" charset="-122"/>
              </a:defRPr>
            </a:lvl1pPr>
          </a:lstStyle>
          <a:p>
            <a:pPr>
              <a:defRPr/>
            </a:pPr>
            <a:endParaRPr lang="en-US" altLang="zh-CN"/>
          </a:p>
        </p:txBody>
      </p:sp>
      <p:sp>
        <p:nvSpPr>
          <p:cNvPr id="4" name="Rectangle 6"/>
          <p:cNvSpPr>
            <a:spLocks noGrp="1" noChangeArrowheads="1"/>
          </p:cNvSpPr>
          <p:nvPr>
            <p:ph type="sldNum" sz="quarter" idx="11"/>
          </p:nvPr>
        </p:nvSpPr>
        <p:spPr>
          <a:xfrm>
            <a:off x="6624638" y="6494463"/>
            <a:ext cx="1979612" cy="319087"/>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r>
              <a:rPr lang="en-US" altLang="zh-CN"/>
              <a:t>1</a:t>
            </a:r>
          </a:p>
        </p:txBody>
      </p:sp>
    </p:spTree>
    <p:extLst>
      <p:ext uri="{BB962C8B-B14F-4D97-AF65-F5344CB8AC3E}">
        <p14:creationId xmlns:p14="http://schemas.microsoft.com/office/powerpoint/2010/main" val="280128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1066800" y="0"/>
            <a:ext cx="708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64" tIns="46033" rIns="92064" bIns="46033" numCol="1" anchor="ctr" anchorCtr="0" compatLnSpc="1">
            <a:prstTxWarp prst="textNoShape">
              <a:avLst/>
            </a:prstTxWarp>
          </a:bodyPr>
          <a:lstStyle/>
          <a:p>
            <a:pPr lvl="0"/>
            <a:r>
              <a:rPr lang="en-US" altLang="zh-CN" smtClean="0"/>
              <a:t>Click to Edit Master Title Style</a:t>
            </a:r>
          </a:p>
        </p:txBody>
      </p:sp>
      <p:sp>
        <p:nvSpPr>
          <p:cNvPr id="1027" name="Rectangle 7"/>
          <p:cNvSpPr>
            <a:spLocks noGrp="1" noChangeArrowheads="1"/>
          </p:cNvSpPr>
          <p:nvPr>
            <p:ph type="body" idx="1"/>
          </p:nvPr>
        </p:nvSpPr>
        <p:spPr bwMode="auto">
          <a:xfrm>
            <a:off x="304800" y="990600"/>
            <a:ext cx="8534400" cy="55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64" tIns="46033" rIns="92064" bIns="46033"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8" name="Rectangle 24"/>
          <p:cNvSpPr>
            <a:spLocks noChangeArrowheads="1"/>
          </p:cNvSpPr>
          <p:nvPr/>
        </p:nvSpPr>
        <p:spPr bwMode="auto">
          <a:xfrm>
            <a:off x="457200" y="6553200"/>
            <a:ext cx="666750" cy="457200"/>
          </a:xfrm>
          <a:prstGeom prst="rect">
            <a:avLst/>
          </a:prstGeom>
          <a:noFill/>
          <a:ln w="9525">
            <a:noFill/>
            <a:miter lim="800000"/>
            <a:headEnd/>
            <a:tailEnd/>
          </a:ln>
          <a:effectLst/>
        </p:spPr>
        <p:txBody>
          <a:bodyPr wrap="none" lIns="92064" tIns="46033" rIns="92064" bIns="46033" anchor="ctr"/>
          <a:lstStyle/>
          <a:p>
            <a:pPr algn="ctr">
              <a:defRPr/>
            </a:pPr>
            <a:fld id="{02DEF9D2-B74C-4817-A442-C725520E258D}" type="datetime9">
              <a:rPr lang="en-US" altLang="zh-CN" sz="700">
                <a:latin typeface="Arial" charset="0"/>
                <a:ea typeface="宋体" charset="-122"/>
              </a:rPr>
              <a:pPr algn="ctr">
                <a:defRPr/>
              </a:pPr>
              <a:t>10/18/2019 11:47:29 AM</a:t>
            </a:fld>
            <a:endParaRPr lang="en-US" altLang="zh-CN" sz="700" dirty="0">
              <a:latin typeface="Arial" charset="0"/>
              <a:ea typeface="宋体" charset="-122"/>
            </a:endParaRPr>
          </a:p>
        </p:txBody>
      </p:sp>
      <p:sp>
        <p:nvSpPr>
          <p:cNvPr id="1055" name="Line 31"/>
          <p:cNvSpPr>
            <a:spLocks noChangeShapeType="1"/>
          </p:cNvSpPr>
          <p:nvPr/>
        </p:nvSpPr>
        <p:spPr bwMode="auto">
          <a:xfrm>
            <a:off x="-152400" y="6705600"/>
            <a:ext cx="9525000" cy="0"/>
          </a:xfrm>
          <a:prstGeom prst="line">
            <a:avLst/>
          </a:prstGeom>
          <a:noFill/>
          <a:ln w="50800">
            <a:solidFill>
              <a:srgbClr val="333399"/>
            </a:solidFill>
            <a:round/>
            <a:headEnd type="none" w="sm" len="sm"/>
            <a:tailEnd type="none" w="sm" len="sm"/>
          </a:ln>
          <a:effectLst/>
        </p:spPr>
        <p:txBody>
          <a:bodyPr/>
          <a:lstStyle/>
          <a:p>
            <a:pPr>
              <a:defRPr/>
            </a:pPr>
            <a:endParaRPr lang="zh-CN" altLang="en-US">
              <a:latin typeface="Arial" charset="0"/>
            </a:endParaRPr>
          </a:p>
        </p:txBody>
      </p:sp>
      <p:sp>
        <p:nvSpPr>
          <p:cNvPr id="1057" name="Line 33"/>
          <p:cNvSpPr>
            <a:spLocks noChangeShapeType="1"/>
          </p:cNvSpPr>
          <p:nvPr/>
        </p:nvSpPr>
        <p:spPr bwMode="auto">
          <a:xfrm>
            <a:off x="-228600" y="838200"/>
            <a:ext cx="9525000" cy="0"/>
          </a:xfrm>
          <a:prstGeom prst="line">
            <a:avLst/>
          </a:prstGeom>
          <a:noFill/>
          <a:ln w="50800">
            <a:solidFill>
              <a:srgbClr val="333399"/>
            </a:solidFill>
            <a:round/>
            <a:headEnd type="none" w="sm" len="sm"/>
            <a:tailEnd type="none" w="sm" len="sm"/>
          </a:ln>
          <a:effectLst/>
        </p:spPr>
        <p:txBody>
          <a:bodyPr/>
          <a:lstStyle/>
          <a:p>
            <a:pPr>
              <a:defRPr/>
            </a:pPr>
            <a:endParaRPr lang="zh-CN" altLang="en-US">
              <a:latin typeface="Arial" charset="0"/>
            </a:endParaRPr>
          </a:p>
        </p:txBody>
      </p:sp>
      <p:sp>
        <p:nvSpPr>
          <p:cNvPr id="9" name="Rectangle 1084"/>
          <p:cNvSpPr>
            <a:spLocks noChangeArrowheads="1"/>
          </p:cNvSpPr>
          <p:nvPr userDrawn="1"/>
        </p:nvSpPr>
        <p:spPr bwMode="auto">
          <a:xfrm>
            <a:off x="7315200" y="6550025"/>
            <a:ext cx="1801775" cy="308419"/>
          </a:xfrm>
          <a:prstGeom prst="rect">
            <a:avLst/>
          </a:prstGeom>
          <a:solidFill>
            <a:schemeClr val="bg1"/>
          </a:solidFill>
          <a:ln w="9525">
            <a:noFill/>
            <a:miter lim="800000"/>
            <a:headEnd/>
            <a:tailEnd/>
          </a:ln>
          <a:effectLst/>
        </p:spPr>
        <p:txBody>
          <a:bodyPr wrap="none" lIns="92075" tIns="46038" rIns="92075" bIns="46038">
            <a:spAutoFit/>
          </a:bodyPr>
          <a:lstStyle/>
          <a:p>
            <a:pPr>
              <a:defRPr/>
            </a:pPr>
            <a:r>
              <a:rPr lang="zh-CN" altLang="en-US" sz="1400" dirty="0" smtClean="0">
                <a:solidFill>
                  <a:srgbClr val="333399"/>
                </a:solidFill>
                <a:latin typeface="Arial" charset="0"/>
                <a:ea typeface="宋体" charset="-122"/>
              </a:rPr>
              <a:t>电子与通信工程学院</a:t>
            </a:r>
            <a:endParaRPr lang="en-US" altLang="zh-CN" sz="1400" dirty="0">
              <a:solidFill>
                <a:srgbClr val="333399"/>
              </a:solidFill>
              <a:latin typeface="Arial" charset="0"/>
              <a:ea typeface="宋体" charset="-122"/>
            </a:endParaRPr>
          </a:p>
        </p:txBody>
      </p:sp>
      <p:pic>
        <p:nvPicPr>
          <p:cNvPr id="2" name="图片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74426" y="54000"/>
            <a:ext cx="739974" cy="742335"/>
          </a:xfrm>
          <a:prstGeom prst="rect">
            <a:avLst/>
          </a:prstGeom>
        </p:spPr>
      </p:pic>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Lst>
  <p:transition>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Arial" charset="0"/>
        </a:defRPr>
      </a:lvl2pPr>
      <a:lvl3pPr algn="ctr" rtl="0" eaLnBrk="0" fontAlgn="base" hangingPunct="0">
        <a:spcBef>
          <a:spcPct val="0"/>
        </a:spcBef>
        <a:spcAft>
          <a:spcPct val="0"/>
        </a:spcAft>
        <a:defRPr sz="2800" b="1">
          <a:solidFill>
            <a:schemeClr val="tx2"/>
          </a:solidFill>
          <a:latin typeface="Arial" charset="0"/>
        </a:defRPr>
      </a:lvl3pPr>
      <a:lvl4pPr algn="ctr" rtl="0" eaLnBrk="0" fontAlgn="base" hangingPunct="0">
        <a:spcBef>
          <a:spcPct val="0"/>
        </a:spcBef>
        <a:spcAft>
          <a:spcPct val="0"/>
        </a:spcAft>
        <a:defRPr sz="2800" b="1">
          <a:solidFill>
            <a:schemeClr val="tx2"/>
          </a:solidFill>
          <a:latin typeface="Arial" charset="0"/>
        </a:defRPr>
      </a:lvl4pPr>
      <a:lvl5pPr algn="ctr" rtl="0" eaLnBrk="0" fontAlgn="base" hangingPunct="0">
        <a:spcBef>
          <a:spcPct val="0"/>
        </a:spcBef>
        <a:spcAft>
          <a:spcPct val="0"/>
        </a:spcAft>
        <a:defRPr sz="2800" b="1">
          <a:solidFill>
            <a:schemeClr val="tx2"/>
          </a:solidFill>
          <a:latin typeface="Arial" charset="0"/>
        </a:defRPr>
      </a:lvl5pPr>
      <a:lvl6pPr marL="457200" algn="ctr" rtl="0" eaLnBrk="0" fontAlgn="base" hangingPunct="0">
        <a:lnSpc>
          <a:spcPts val="3000"/>
        </a:lnSpc>
        <a:spcBef>
          <a:spcPct val="0"/>
        </a:spcBef>
        <a:spcAft>
          <a:spcPct val="0"/>
        </a:spcAft>
        <a:defRPr sz="2800" b="1">
          <a:solidFill>
            <a:schemeClr val="tx2"/>
          </a:solidFill>
          <a:latin typeface="Arial" charset="0"/>
        </a:defRPr>
      </a:lvl6pPr>
      <a:lvl7pPr marL="914400" algn="ctr" rtl="0" eaLnBrk="0" fontAlgn="base" hangingPunct="0">
        <a:lnSpc>
          <a:spcPts val="3000"/>
        </a:lnSpc>
        <a:spcBef>
          <a:spcPct val="0"/>
        </a:spcBef>
        <a:spcAft>
          <a:spcPct val="0"/>
        </a:spcAft>
        <a:defRPr sz="2800" b="1">
          <a:solidFill>
            <a:schemeClr val="tx2"/>
          </a:solidFill>
          <a:latin typeface="Arial" charset="0"/>
        </a:defRPr>
      </a:lvl7pPr>
      <a:lvl8pPr marL="1371600" algn="ctr" rtl="0" eaLnBrk="0" fontAlgn="base" hangingPunct="0">
        <a:lnSpc>
          <a:spcPts val="3000"/>
        </a:lnSpc>
        <a:spcBef>
          <a:spcPct val="0"/>
        </a:spcBef>
        <a:spcAft>
          <a:spcPct val="0"/>
        </a:spcAft>
        <a:defRPr sz="2800" b="1">
          <a:solidFill>
            <a:schemeClr val="tx2"/>
          </a:solidFill>
          <a:latin typeface="Arial" charset="0"/>
        </a:defRPr>
      </a:lvl8pPr>
      <a:lvl9pPr marL="1828800" algn="ctr" rtl="0" eaLnBrk="0" fontAlgn="base" hangingPunct="0">
        <a:lnSpc>
          <a:spcPts val="3000"/>
        </a:lnSpc>
        <a:spcBef>
          <a:spcPct val="0"/>
        </a:spcBef>
        <a:spcAft>
          <a:spcPct val="0"/>
        </a:spcAft>
        <a:defRPr sz="2800" b="1">
          <a:solidFill>
            <a:schemeClr val="tx2"/>
          </a:solidFill>
          <a:latin typeface="Arial" charset="0"/>
        </a:defRPr>
      </a:lvl9pPr>
    </p:titleStyle>
    <p:bodyStyle>
      <a:lvl1pPr marL="342900" indent="-342900" algn="l" rtl="0" eaLnBrk="0" fontAlgn="base" hangingPunct="0">
        <a:lnSpc>
          <a:spcPct val="125000"/>
        </a:lnSpc>
        <a:spcBef>
          <a:spcPct val="0"/>
        </a:spcBef>
        <a:spcAft>
          <a:spcPct val="0"/>
        </a:spcAft>
        <a:buSzPct val="125000"/>
        <a:buFont typeface="Wingdings" panose="05000000000000000000" pitchFamily="2" charset="2"/>
        <a:buChar char="Ø"/>
        <a:defRPr sz="2800" b="1">
          <a:solidFill>
            <a:schemeClr val="tx1"/>
          </a:solidFill>
          <a:latin typeface="+mn-lt"/>
          <a:ea typeface="+mn-ea"/>
          <a:cs typeface="+mn-cs"/>
        </a:defRPr>
      </a:lvl1pPr>
      <a:lvl2pPr marL="862013" indent="-341313" algn="l" rtl="0" eaLnBrk="0" fontAlgn="base" hangingPunct="0">
        <a:lnSpc>
          <a:spcPct val="125000"/>
        </a:lnSpc>
        <a:spcBef>
          <a:spcPct val="0"/>
        </a:spcBef>
        <a:spcAft>
          <a:spcPct val="0"/>
        </a:spcAft>
        <a:buSzPct val="100000"/>
        <a:buFont typeface="Wingdings" panose="05000000000000000000" pitchFamily="2" charset="2"/>
        <a:buChar char="l"/>
        <a:defRPr sz="2400" b="1">
          <a:solidFill>
            <a:schemeClr val="tx1"/>
          </a:solidFill>
          <a:latin typeface="+mn-lt"/>
        </a:defRPr>
      </a:lvl2pPr>
      <a:lvl3pPr marL="1204913" indent="-228600" algn="l" rtl="0" eaLnBrk="0" fontAlgn="base" hangingPunct="0">
        <a:lnSpc>
          <a:spcPct val="125000"/>
        </a:lnSpc>
        <a:spcBef>
          <a:spcPct val="0"/>
        </a:spcBef>
        <a:spcAft>
          <a:spcPct val="0"/>
        </a:spcAft>
        <a:buSzPct val="100000"/>
        <a:buFont typeface="Wingdings" panose="05000000000000000000" pitchFamily="2" charset="2"/>
        <a:buChar char="p"/>
        <a:defRPr sz="2000" b="1">
          <a:solidFill>
            <a:schemeClr val="tx1"/>
          </a:solidFill>
          <a:latin typeface="+mn-lt"/>
        </a:defRPr>
      </a:lvl3pPr>
      <a:lvl4pPr marL="1546225" indent="-119063" algn="l" rtl="0" eaLnBrk="0" fontAlgn="base" hangingPunct="0">
        <a:lnSpc>
          <a:spcPct val="125000"/>
        </a:lnSpc>
        <a:spcBef>
          <a:spcPct val="0"/>
        </a:spcBef>
        <a:spcAft>
          <a:spcPct val="0"/>
        </a:spcAft>
        <a:buSzPct val="100000"/>
        <a:buFont typeface="Wingdings" panose="05000000000000000000" pitchFamily="2" charset="2"/>
        <a:buChar char="u"/>
        <a:defRPr b="1">
          <a:solidFill>
            <a:schemeClr val="tx1"/>
          </a:solidFill>
          <a:latin typeface="+mn-lt"/>
        </a:defRPr>
      </a:lvl4pPr>
      <a:lvl5pPr marL="1828800" algn="l" rtl="0" eaLnBrk="0" fontAlgn="base" hangingPunct="0">
        <a:lnSpc>
          <a:spcPct val="125000"/>
        </a:lnSpc>
        <a:spcBef>
          <a:spcPct val="0"/>
        </a:spcBef>
        <a:spcAft>
          <a:spcPct val="0"/>
        </a:spcAft>
        <a:buSzPct val="100000"/>
        <a:buChar char=" "/>
        <a:defRPr sz="1600" b="1">
          <a:solidFill>
            <a:schemeClr val="tx1"/>
          </a:solidFill>
          <a:latin typeface="+mn-lt"/>
        </a:defRPr>
      </a:lvl5pPr>
      <a:lvl6pPr marL="2286000" algn="l" rtl="0" eaLnBrk="0" fontAlgn="base" hangingPunct="0">
        <a:lnSpc>
          <a:spcPct val="90000"/>
        </a:lnSpc>
        <a:spcBef>
          <a:spcPct val="25000"/>
        </a:spcBef>
        <a:spcAft>
          <a:spcPct val="0"/>
        </a:spcAft>
        <a:buSzPct val="100000"/>
        <a:buChar char=" "/>
        <a:defRPr sz="1400" b="1">
          <a:solidFill>
            <a:schemeClr val="tx1"/>
          </a:solidFill>
          <a:latin typeface="+mn-lt"/>
        </a:defRPr>
      </a:lvl6pPr>
      <a:lvl7pPr marL="2743200" algn="l" rtl="0" eaLnBrk="0" fontAlgn="base" hangingPunct="0">
        <a:lnSpc>
          <a:spcPct val="90000"/>
        </a:lnSpc>
        <a:spcBef>
          <a:spcPct val="25000"/>
        </a:spcBef>
        <a:spcAft>
          <a:spcPct val="0"/>
        </a:spcAft>
        <a:buSzPct val="100000"/>
        <a:buChar char=" "/>
        <a:defRPr sz="1400" b="1">
          <a:solidFill>
            <a:schemeClr val="tx1"/>
          </a:solidFill>
          <a:latin typeface="+mn-lt"/>
        </a:defRPr>
      </a:lvl7pPr>
      <a:lvl8pPr marL="3200400" algn="l" rtl="0" eaLnBrk="0" fontAlgn="base" hangingPunct="0">
        <a:lnSpc>
          <a:spcPct val="90000"/>
        </a:lnSpc>
        <a:spcBef>
          <a:spcPct val="25000"/>
        </a:spcBef>
        <a:spcAft>
          <a:spcPct val="0"/>
        </a:spcAft>
        <a:buSzPct val="100000"/>
        <a:buChar char=" "/>
        <a:defRPr sz="1400" b="1">
          <a:solidFill>
            <a:schemeClr val="tx1"/>
          </a:solidFill>
          <a:latin typeface="+mn-lt"/>
        </a:defRPr>
      </a:lvl8pPr>
      <a:lvl9pPr marL="3657600" algn="l" rtl="0" eaLnBrk="0" fontAlgn="base" hangingPunct="0">
        <a:lnSpc>
          <a:spcPct val="90000"/>
        </a:lnSpc>
        <a:spcBef>
          <a:spcPct val="25000"/>
        </a:spcBef>
        <a:spcAft>
          <a:spcPct val="0"/>
        </a:spcAft>
        <a:buSzPct val="100000"/>
        <a:buChar char=" "/>
        <a:defRPr sz="1400" b="1">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code/&#25968;&#23383;&#20449;&#21495;&#22788;&#29702;&#65288;&#31532;&#22235;&#29256;&#65289;&#65288;&#39640;&#35199;&#20840;&#65289;&#20363;&#39064;&#31243;&#24207;&#38598;/fig345.m" TargetMode="Externa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5.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1.emf"/><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35.jpeg"/><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oleObject" Target="../embeddings/oleObject2.bin"/><Relationship Id="rId10" Type="http://schemas.openxmlformats.org/officeDocument/2006/relationships/image" Target="../media/image34.wmf"/><Relationship Id="rId4" Type="http://schemas.openxmlformats.org/officeDocument/2006/relationships/image" Target="../media/image36.jpeg"/><Relationship Id="rId9"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43.emf"/><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7"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slideLayout" Target="../slideLayouts/slideLayout1.xml"/><Relationship Id="rId1" Type="http://schemas.openxmlformats.org/officeDocument/2006/relationships/vmlDrawing" Target="../drawings/vmlDrawing3.vml"/><Relationship Id="rId5" Type="http://schemas.openxmlformats.org/officeDocument/2006/relationships/image" Target="../media/image49.wmf"/><Relationship Id="rId4" Type="http://schemas.openxmlformats.org/officeDocument/2006/relationships/oleObject" Target="../embeddings/oleObject5.bin"/></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1.jpe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35.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53.emf"/><Relationship Id="rId2" Type="http://schemas.openxmlformats.org/officeDocument/2006/relationships/hyperlink" Target="code/Fig_3_4_7.m" TargetMode="External"/><Relationship Id="rId1" Type="http://schemas.openxmlformats.org/officeDocument/2006/relationships/slideLayout" Target="../slideLayouts/slideLayout1.xml"/><Relationship Id="rId4" Type="http://schemas.openxmlformats.org/officeDocument/2006/relationships/image" Target="../media/image54.emf"/></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hyperlink" Target="code/Fig_3_4_7.m" TargetMode="External"/><Relationship Id="rId1" Type="http://schemas.openxmlformats.org/officeDocument/2006/relationships/slideLayout" Target="../slideLayouts/slideLayout1.xml"/><Relationship Id="rId4" Type="http://schemas.openxmlformats.org/officeDocument/2006/relationships/image" Target="../media/image56.emf"/></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59.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42.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0.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hyperlink" Target="code/ExChap3_1.m" TargetMode="Externa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69.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image" Target="../media/image68.wmf"/><Relationship Id="rId5" Type="http://schemas.openxmlformats.org/officeDocument/2006/relationships/oleObject" Target="../embeddings/oleObject7.bin"/><Relationship Id="rId4" Type="http://schemas.openxmlformats.org/officeDocument/2006/relationships/image" Target="../media/image67.wmf"/></Relationships>
</file>

<file path=ppt/slides/_rels/slide48.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image" Target="../media/image70.emf"/><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8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800.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image" Target="../media/image81.emf"/><Relationship Id="rId1" Type="http://schemas.openxmlformats.org/officeDocument/2006/relationships/slideLayout" Target="../slideLayouts/slideLayout1.xml"/><Relationship Id="rId4" Type="http://schemas.openxmlformats.org/officeDocument/2006/relationships/hyperlink" Target="code/CZT_Demo.m"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2"/>
          <p:cNvSpPr>
            <a:spLocks noGrp="1" noChangeArrowheads="1"/>
          </p:cNvSpPr>
          <p:nvPr>
            <p:ph type="ctrTitle"/>
          </p:nvPr>
        </p:nvSpPr>
        <p:spPr>
          <a:xfrm>
            <a:off x="685800" y="2514600"/>
            <a:ext cx="7772400" cy="1565275"/>
          </a:xfrm>
        </p:spPr>
        <p:txBody>
          <a:bodyPr/>
          <a:lstStyle/>
          <a:p>
            <a:pPr>
              <a:lnSpc>
                <a:spcPct val="100000"/>
              </a:lnSpc>
            </a:pPr>
            <a:r>
              <a:rPr lang="zh-CN" altLang="en-US" sz="5400" dirty="0" smtClean="0">
                <a:ea typeface="宋体" panose="02010600030101010101" pitchFamily="2" charset="-122"/>
              </a:rPr>
              <a:t>数字信号处理</a:t>
            </a:r>
            <a:endParaRPr lang="en-US" altLang="zh-CN" sz="5400" dirty="0" smtClean="0">
              <a:ea typeface="宋体" panose="02010600030101010101" pitchFamily="2" charset="-122"/>
            </a:endParaRPr>
          </a:p>
        </p:txBody>
      </p:sp>
      <p:sp>
        <p:nvSpPr>
          <p:cNvPr id="3075" name="Text Box 14"/>
          <p:cNvSpPr>
            <a:spLocks noGrp="1" noChangeArrowheads="1"/>
          </p:cNvSpPr>
          <p:nvPr>
            <p:ph type="subTitle" sz="quarter" idx="1"/>
          </p:nvPr>
        </p:nvSpPr>
        <p:spPr>
          <a:xfrm>
            <a:off x="1371600" y="4114800"/>
            <a:ext cx="6400800" cy="1752600"/>
          </a:xfrm>
          <a:noFill/>
          <a:ln w="9525"/>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50000"/>
              </a:lnSpc>
              <a:spcBef>
                <a:spcPct val="0"/>
              </a:spcBef>
              <a:spcAft>
                <a:spcPct val="0"/>
              </a:spcAft>
            </a:pPr>
            <a:r>
              <a:rPr lang="zh-CN" altLang="en-US" sz="2400" dirty="0" smtClean="0">
                <a:ea typeface="宋体" panose="02010600030101010101" pitchFamily="2" charset="-122"/>
              </a:rPr>
              <a:t>邓振淼</a:t>
            </a:r>
            <a:endParaRPr lang="en-US" altLang="zh-CN" sz="2400" dirty="0" smtClean="0">
              <a:ea typeface="宋体" panose="02010600030101010101" pitchFamily="2" charset="-122"/>
            </a:endParaRPr>
          </a:p>
          <a:p>
            <a:pPr>
              <a:lnSpc>
                <a:spcPct val="150000"/>
              </a:lnSpc>
              <a:spcBef>
                <a:spcPct val="0"/>
              </a:spcBef>
              <a:spcAft>
                <a:spcPct val="0"/>
              </a:spcAft>
            </a:pPr>
            <a:r>
              <a:rPr lang="zh-CN" altLang="en-US" sz="2400" dirty="0" smtClean="0">
                <a:ea typeface="宋体" panose="02010600030101010101" pitchFamily="2" charset="-122"/>
              </a:rPr>
              <a:t>中山大学电子与通信工程学院</a:t>
            </a:r>
          </a:p>
          <a:p>
            <a:pPr>
              <a:lnSpc>
                <a:spcPct val="150000"/>
              </a:lnSpc>
              <a:spcBef>
                <a:spcPct val="0"/>
              </a:spcBef>
              <a:spcAft>
                <a:spcPct val="0"/>
              </a:spcAft>
            </a:pPr>
            <a:r>
              <a:rPr lang="en-US" altLang="zh-CN" sz="2400" dirty="0" smtClean="0">
                <a:ea typeface="宋体" panose="02010600030101010101" pitchFamily="2" charset="-122"/>
              </a:rPr>
              <a:t>2019-8-28</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举例</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000" dirty="0" smtClean="0"/>
                  <a:t>例</a:t>
                </a:r>
                <a:r>
                  <a:rPr lang="en-US" altLang="zh-CN" sz="2000" dirty="0" smtClean="0"/>
                  <a:t>3.4.1 </a:t>
                </a:r>
                <a:r>
                  <a:rPr lang="zh-CN" altLang="en-US" sz="2000" dirty="0" smtClean="0">
                    <a:latin typeface="Cambria Math" panose="02040503050406030204" pitchFamily="18" charset="0"/>
                  </a:rPr>
                  <a:t>计算</a:t>
                </a:r>
                <a14:m>
                  <m:oMath xmlns:m="http://schemas.openxmlformats.org/officeDocument/2006/math">
                    <m:r>
                      <a:rPr lang="zh-CN" altLang="en-US" sz="2000" i="1">
                        <a:latin typeface="Cambria Math" panose="02040503050406030204" pitchFamily="18" charset="0"/>
                      </a:rPr>
                      <m:t>𝑦</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𝑛</m:t>
                        </m:r>
                      </m:e>
                    </m:d>
                    <m:r>
                      <a:rPr lang="zh-CN" altLang="en-US" sz="2000">
                        <a:latin typeface="Cambria Math" panose="02040503050406030204" pitchFamily="18" charset="0"/>
                      </a:rPr>
                      <m:t>=</m:t>
                    </m:r>
                    <m:r>
                      <a:rPr lang="zh-CN" altLang="en-US" sz="2000" i="1">
                        <a:latin typeface="Cambria Math" panose="02040503050406030204" pitchFamily="18" charset="0"/>
                      </a:rPr>
                      <m:t>h</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𝑛</m:t>
                        </m:r>
                      </m:e>
                    </m:d>
                    <m:r>
                      <a:rPr lang="zh-CN" altLang="en-US" sz="2000">
                        <a:latin typeface="Cambria Math" panose="02040503050406030204" pitchFamily="18" charset="0"/>
                      </a:rPr>
                      <m:t>∗</m:t>
                    </m:r>
                    <m:r>
                      <a:rPr lang="zh-CN" altLang="en-US" sz="2000" i="1">
                        <a:latin typeface="Cambria Math" panose="02040503050406030204" pitchFamily="18" charset="0"/>
                      </a:rPr>
                      <m:t>𝑥</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𝑛</m:t>
                        </m:r>
                      </m:e>
                    </m:d>
                  </m:oMath>
                </a14:m>
                <a:r>
                  <a:rPr lang="zh-CN" altLang="en-US" sz="2000" dirty="0" smtClean="0">
                    <a:latin typeface="Cambria Math" panose="02040503050406030204" pitchFamily="18" charset="0"/>
                  </a:rPr>
                  <a:t>并画出各波形，假</a:t>
                </a:r>
                <a:r>
                  <a:rPr lang="zh-CN" altLang="en-US" sz="2000" dirty="0" smtClean="0"/>
                  <a:t>设</a:t>
                </a:r>
                <a14:m>
                  <m:oMath xmlns:m="http://schemas.openxmlformats.org/officeDocument/2006/math">
                    <m:r>
                      <a:rPr lang="zh-CN" altLang="en-US" sz="2000" i="1">
                        <a:latin typeface="Cambria Math" panose="02040503050406030204" pitchFamily="18" charset="0"/>
                      </a:rPr>
                      <m:t>h</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𝑛</m:t>
                        </m:r>
                      </m:e>
                    </m:d>
                    <m:r>
                      <a:rPr lang="en-US" altLang="zh-CN" sz="2000" i="1">
                        <a:latin typeface="Cambria Math" panose="02040503050406030204" pitchFamily="18" charset="0"/>
                      </a:rPr>
                      <m:t>=</m:t>
                    </m:r>
                    <m:r>
                      <a:rPr lang="en-US" altLang="zh-CN" sz="2000" b="0" i="1">
                        <a:latin typeface="Cambria Math" panose="02040503050406030204" pitchFamily="18" charset="0"/>
                      </a:rPr>
                      <m:t>𝑅</m:t>
                    </m:r>
                    <m:r>
                      <a:rPr lang="en-US" altLang="zh-CN" sz="2000" b="0" i="1" baseline="-25000">
                        <a:latin typeface="Cambria Math" panose="02040503050406030204" pitchFamily="18" charset="0"/>
                      </a:rPr>
                      <m:t>5</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oMath>
                </a14:m>
                <a:r>
                  <a:rPr lang="zh-CN" altLang="en-US" sz="2000" dirty="0" smtClean="0">
                    <a:latin typeface="Cambria Math" panose="02040503050406030204" pitchFamily="18" charset="0"/>
                  </a:rPr>
                  <a:t>，</a:t>
                </a:r>
                <a:endParaRPr lang="en-US" altLang="zh-CN" sz="2000" dirty="0" smtClean="0">
                  <a:latin typeface="Cambria Math" panose="02040503050406030204" pitchFamily="18" charset="0"/>
                </a:endParaRPr>
              </a:p>
              <a:p>
                <a:pPr marL="0" indent="0">
                  <a:buNone/>
                </a:pPr>
                <a:r>
                  <a:rPr lang="en-US" altLang="zh-CN" sz="2000" dirty="0">
                    <a:latin typeface="Cambria Math" panose="02040503050406030204" pitchFamily="18" charset="0"/>
                  </a:rPr>
                  <a:t> </a:t>
                </a:r>
                <a:r>
                  <a:rPr lang="en-US" altLang="zh-CN" sz="2000" dirty="0" smtClean="0">
                    <a:latin typeface="Cambria Math" panose="02040503050406030204" pitchFamily="18" charset="0"/>
                  </a:rPr>
                  <a:t>      </a:t>
                </a:r>
                <a14:m>
                  <m:oMath xmlns:m="http://schemas.openxmlformats.org/officeDocument/2006/math">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a:latin typeface="Cambria Math" panose="02040503050406030204" pitchFamily="18" charset="0"/>
                          </a:rPr>
                          <m:t>(</m:t>
                        </m:r>
                        <m:r>
                          <a:rPr lang="zh-CN" altLang="en-US" sz="2000" i="1">
                            <a:latin typeface="Cambria Math" panose="02040503050406030204" pitchFamily="18" charset="0"/>
                          </a:rPr>
                          <m:t>𝑛</m:t>
                        </m:r>
                        <m:r>
                          <a:rPr lang="zh-CN" altLang="en-US" sz="2000">
                            <a:latin typeface="Cambria Math" panose="02040503050406030204" pitchFamily="18" charset="0"/>
                          </a:rPr>
                          <m:t>)=[</m:t>
                        </m:r>
                        <m:r>
                          <m:rPr>
                            <m:sty m:val="p"/>
                          </m:rPr>
                          <a:rPr lang="zh-CN" altLang="en-US" sz="2000">
                            <a:latin typeface="Cambria Math" panose="02040503050406030204" pitchFamily="18" charset="0"/>
                          </a:rPr>
                          <m:t>cos</m:t>
                        </m:r>
                        <m:r>
                          <a:rPr lang="zh-CN" altLang="en-US" sz="2000">
                            <a:latin typeface="Cambria Math" panose="02040503050406030204" pitchFamily="18" charset="0"/>
                          </a:rPr>
                          <m:t>(</m:t>
                        </m:r>
                        <m:r>
                          <a:rPr lang="zh-CN" altLang="en-US" sz="2000" i="1">
                            <a:latin typeface="Cambria Math" panose="02040503050406030204" pitchFamily="18" charset="0"/>
                          </a:rPr>
                          <m:t>𝜋</m:t>
                        </m:r>
                        <m:f>
                          <m:fPr>
                            <m:type m:val="lin"/>
                            <m:ctrlPr>
                              <a:rPr lang="zh-CN" altLang="en-US" sz="2000" i="1">
                                <a:latin typeface="Cambria Math" panose="02040503050406030204" pitchFamily="18" charset="0"/>
                              </a:rPr>
                            </m:ctrlPr>
                          </m:fPr>
                          <m:num>
                            <m:r>
                              <a:rPr lang="zh-CN" altLang="en-US" sz="2000" i="1">
                                <a:latin typeface="Cambria Math" panose="02040503050406030204" pitchFamily="18" charset="0"/>
                              </a:rPr>
                              <m:t>𝑛</m:t>
                            </m:r>
                          </m:num>
                          <m:den>
                            <m:r>
                              <a:rPr lang="zh-CN" altLang="en-US" sz="2000">
                                <a:latin typeface="Cambria Math" panose="02040503050406030204" pitchFamily="18" charset="0"/>
                              </a:rPr>
                              <m:t>10</m:t>
                            </m:r>
                          </m:den>
                        </m:f>
                        <m:r>
                          <a:rPr lang="zh-CN" altLang="en-US" sz="2000">
                            <a:latin typeface="Cambria Math" panose="02040503050406030204" pitchFamily="18" charset="0"/>
                          </a:rPr>
                          <m:t>)+</m:t>
                        </m:r>
                        <m:r>
                          <m:rPr>
                            <m:sty m:val="p"/>
                          </m:rPr>
                          <a:rPr lang="zh-CN" altLang="en-US" sz="2000">
                            <a:latin typeface="Cambria Math" panose="02040503050406030204" pitchFamily="18" charset="0"/>
                          </a:rPr>
                          <m:t>cos</m:t>
                        </m:r>
                        <m:r>
                          <a:rPr lang="zh-CN" altLang="en-US" sz="2000">
                            <a:latin typeface="Cambria Math" panose="02040503050406030204" pitchFamily="18" charset="0"/>
                          </a:rPr>
                          <m:t>(2</m:t>
                        </m:r>
                        <m:r>
                          <a:rPr lang="zh-CN" altLang="en-US" sz="2000" i="1">
                            <a:latin typeface="Cambria Math" panose="02040503050406030204" pitchFamily="18" charset="0"/>
                          </a:rPr>
                          <m:t>𝜋</m:t>
                        </m:r>
                        <m:f>
                          <m:fPr>
                            <m:type m:val="lin"/>
                            <m:ctrlPr>
                              <a:rPr lang="zh-CN" altLang="en-US" sz="2000" i="1">
                                <a:latin typeface="Cambria Math" panose="02040503050406030204" pitchFamily="18" charset="0"/>
                              </a:rPr>
                            </m:ctrlPr>
                          </m:fPr>
                          <m:num>
                            <m:r>
                              <a:rPr lang="zh-CN" altLang="en-US" sz="2000" i="1">
                                <a:latin typeface="Cambria Math" panose="02040503050406030204" pitchFamily="18" charset="0"/>
                              </a:rPr>
                              <m:t>𝑛</m:t>
                            </m:r>
                          </m:num>
                          <m:den>
                            <m:r>
                              <a:rPr lang="zh-CN" altLang="en-US" sz="2000">
                                <a:latin typeface="Cambria Math" panose="02040503050406030204" pitchFamily="18" charset="0"/>
                              </a:rPr>
                              <m:t>5</m:t>
                            </m:r>
                          </m:den>
                        </m:f>
                        <m:r>
                          <a:rPr lang="zh-CN" altLang="en-US" sz="2000">
                            <a:latin typeface="Cambria Math" panose="02040503050406030204" pitchFamily="18" charset="0"/>
                          </a:rPr>
                          <m:t>)]</m:t>
                        </m:r>
                        <m:r>
                          <a:rPr lang="zh-CN" altLang="en-US" sz="2000" i="1">
                            <a:latin typeface="Cambria Math" panose="02040503050406030204" pitchFamily="18" charset="0"/>
                          </a:rPr>
                          <m:t>𝑢</m:t>
                        </m:r>
                        <m:r>
                          <a:rPr lang="zh-CN" altLang="en-US" sz="2000">
                            <a:latin typeface="Cambria Math" panose="02040503050406030204" pitchFamily="18" charset="0"/>
                          </a:rPr>
                          <m:t>(</m:t>
                        </m:r>
                        <m:r>
                          <a:rPr lang="zh-CN" altLang="en-US" sz="2000" i="1">
                            <a:latin typeface="Cambria Math" panose="02040503050406030204" pitchFamily="18" charset="0"/>
                          </a:rPr>
                          <m:t>𝑛</m:t>
                        </m:r>
                      </m:e>
                    </m:d>
                  </m:oMath>
                </a14:m>
                <a:r>
                  <a:rPr lang="zh-CN" altLang="en-US" sz="2000" dirty="0" smtClean="0">
                    <a:latin typeface="Cambria Math" panose="02040503050406030204" pitchFamily="18" charset="0"/>
                  </a:rPr>
                  <a:t>。</a:t>
                </a:r>
                <a:endParaRPr lang="en-US" altLang="zh-CN" sz="2000" dirty="0" smtClean="0">
                  <a:latin typeface="Cambria Math" panose="02040503050406030204" pitchFamily="18" charset="0"/>
                </a:endParaRPr>
              </a:p>
              <a:p>
                <a:r>
                  <a:rPr lang="zh-CN" altLang="en-US" sz="2000" dirty="0" smtClean="0">
                    <a:latin typeface="Cambria Math" panose="02040503050406030204" pitchFamily="18" charset="0"/>
                  </a:rPr>
                  <a:t>解：</a:t>
                </a:r>
                <a:endParaRPr lang="en-US" altLang="zh-CN" sz="2000" dirty="0">
                  <a:latin typeface="Cambria Math" panose="02040503050406030204" pitchFamily="18" charset="0"/>
                </a:endParaRPr>
              </a:p>
              <a:p>
                <a:pPr marL="0" indent="0">
                  <a:buNone/>
                </a:pPr>
                <a:r>
                  <a:rPr lang="en-US" altLang="zh-CN" sz="1800" dirty="0"/>
                  <a:t>L=41;N=5;M=10;</a:t>
                </a:r>
              </a:p>
              <a:p>
                <a:pPr marL="0" indent="0">
                  <a:buNone/>
                </a:pPr>
                <a:r>
                  <a:rPr lang="en-US" altLang="zh-CN" sz="1800" dirty="0" err="1"/>
                  <a:t>hn</a:t>
                </a:r>
                <a:r>
                  <a:rPr lang="en-US" altLang="zh-CN" sz="1800" dirty="0"/>
                  <a:t>=ones(1,N</a:t>
                </a:r>
                <a:r>
                  <a:rPr lang="en-US" altLang="zh-CN" sz="1800" dirty="0" smtClean="0"/>
                  <a:t>);</a:t>
                </a:r>
                <a:r>
                  <a:rPr lang="en-US" altLang="zh-CN" sz="1800" dirty="0"/>
                  <a:t> n=0:L-1</a:t>
                </a:r>
                <a:r>
                  <a:rPr lang="en-US" altLang="zh-CN" sz="1800" dirty="0" smtClean="0"/>
                  <a:t>;</a:t>
                </a:r>
              </a:p>
              <a:p>
                <a:pPr marL="0" indent="0">
                  <a:buNone/>
                </a:pPr>
                <a:r>
                  <a:rPr lang="en-US" altLang="zh-CN" sz="1800" dirty="0" smtClean="0"/>
                  <a:t>hn1</a:t>
                </a:r>
                <a:r>
                  <a:rPr lang="en-US" altLang="zh-CN" sz="1800" dirty="0"/>
                  <a:t>=[</a:t>
                </a:r>
                <a:r>
                  <a:rPr lang="en-US" altLang="zh-CN" sz="1800" dirty="0" err="1"/>
                  <a:t>hn</a:t>
                </a:r>
                <a:r>
                  <a:rPr lang="en-US" altLang="zh-CN" sz="1800" dirty="0"/>
                  <a:t> zeros(1,L-N)];	%</a:t>
                </a:r>
                <a:r>
                  <a:rPr lang="zh-CN" altLang="en-US" sz="1800" dirty="0"/>
                  <a:t>产生</a:t>
                </a:r>
                <a:r>
                  <a:rPr lang="en-US" altLang="zh-CN" sz="1800" dirty="0"/>
                  <a:t>h(n)</a:t>
                </a:r>
                <a:r>
                  <a:rPr lang="zh-CN" altLang="en-US" sz="1800" dirty="0"/>
                  <a:t>，补零是为了绘图好看</a:t>
                </a:r>
              </a:p>
              <a:p>
                <a:pPr marL="0" indent="0">
                  <a:buNone/>
                </a:pPr>
                <a:r>
                  <a:rPr lang="en-US" altLang="zh-CN" sz="1800" dirty="0" err="1" smtClean="0"/>
                  <a:t>xn</a:t>
                </a:r>
                <a:r>
                  <a:rPr lang="en-US" altLang="zh-CN" sz="1800" dirty="0" smtClean="0"/>
                  <a:t>=cos(pi*n/10</a:t>
                </a:r>
                <a:r>
                  <a:rPr lang="en-US" altLang="zh-CN" sz="1800" dirty="0"/>
                  <a:t>)+cos(2*pi*n/5</a:t>
                </a:r>
                <a:r>
                  <a:rPr lang="en-US" altLang="zh-CN" sz="1800" dirty="0" smtClean="0"/>
                  <a:t>);   %</a:t>
                </a:r>
                <a:r>
                  <a:rPr lang="zh-CN" altLang="en-US" sz="1800" dirty="0" smtClean="0"/>
                  <a:t>产生</a:t>
                </a:r>
                <a:r>
                  <a:rPr lang="en-US" altLang="zh-CN" sz="1800" dirty="0"/>
                  <a:t>x(n)</a:t>
                </a:r>
                <a:r>
                  <a:rPr lang="zh-CN" altLang="en-US" sz="1800" dirty="0"/>
                  <a:t>的</a:t>
                </a:r>
                <a:r>
                  <a:rPr lang="en-US" altLang="zh-CN" sz="1800" dirty="0"/>
                  <a:t>L</a:t>
                </a:r>
                <a:r>
                  <a:rPr lang="zh-CN" altLang="en-US" sz="1800" dirty="0"/>
                  <a:t>个样值</a:t>
                </a:r>
              </a:p>
              <a:p>
                <a:pPr marL="0" indent="0">
                  <a:buNone/>
                </a:pPr>
                <a:r>
                  <a:rPr lang="en-US" altLang="zh-CN" sz="1800" dirty="0" err="1" smtClean="0"/>
                  <a:t>yn</a:t>
                </a:r>
                <a:r>
                  <a:rPr lang="en-US" altLang="zh-CN" sz="1800" dirty="0" smtClean="0"/>
                  <a:t>=</a:t>
                </a:r>
                <a:r>
                  <a:rPr lang="en-US" altLang="zh-CN" sz="1800" dirty="0" err="1" smtClean="0"/>
                  <a:t>fftfilt</a:t>
                </a:r>
                <a:r>
                  <a:rPr lang="en-US" altLang="zh-CN" sz="1800" dirty="0" smtClean="0"/>
                  <a:t>(</a:t>
                </a:r>
                <a:r>
                  <a:rPr lang="en-US" altLang="zh-CN" sz="1800" dirty="0" err="1" smtClean="0"/>
                  <a:t>hn,xn,M</a:t>
                </a:r>
                <a:r>
                  <a:rPr lang="en-US" altLang="zh-CN" sz="1800" dirty="0" smtClean="0"/>
                  <a:t>);  %</a:t>
                </a:r>
                <a:r>
                  <a:rPr lang="zh-CN" altLang="en-US" sz="1800" dirty="0"/>
                  <a:t>调用</a:t>
                </a:r>
                <a:r>
                  <a:rPr lang="en-US" altLang="zh-CN" sz="1800" dirty="0" err="1"/>
                  <a:t>fftfilt</a:t>
                </a:r>
                <a:r>
                  <a:rPr lang="zh-CN" altLang="en-US" sz="1800" dirty="0"/>
                  <a:t>计算</a:t>
                </a:r>
                <a:r>
                  <a:rPr lang="zh-CN" altLang="en-US" sz="1800" dirty="0" smtClean="0"/>
                  <a:t>卷积</a:t>
                </a:r>
                <a:endParaRPr lang="en-US" altLang="zh-CN" sz="1800" dirty="0" smtClean="0"/>
              </a:p>
              <a:p>
                <a:pPr marL="0" indent="0">
                  <a:buNone/>
                </a:pPr>
                <a:endParaRPr lang="en-US" altLang="zh-CN" sz="1800" dirty="0"/>
              </a:p>
              <a:p>
                <a:pPr marL="0" indent="0">
                  <a:buNone/>
                </a:pPr>
                <a:r>
                  <a:rPr lang="zh-CN" altLang="en-US" sz="1800" dirty="0" smtClean="0"/>
                  <a:t>请大家课后看看随书代码：</a:t>
                </a:r>
                <a:endParaRPr lang="en-US" altLang="zh-CN" sz="1800" dirty="0" smtClean="0"/>
              </a:p>
              <a:p>
                <a:pPr marL="0" indent="0">
                  <a:buNone/>
                </a:pPr>
                <a:r>
                  <a:rPr lang="en-US" altLang="zh-CN" sz="1800" dirty="0">
                    <a:hlinkClick r:id="rId2" action="ppaction://hlinkfile"/>
                  </a:rPr>
                  <a:t>fig345.m</a:t>
                </a:r>
                <a:endParaRPr lang="zh-CN" altLang="en-US" sz="18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1000" t="-1425"/>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4953000" y="3435155"/>
            <a:ext cx="4495800" cy="3365365"/>
          </a:xfrm>
          <a:prstGeom prst="rect">
            <a:avLst/>
          </a:prstGeom>
        </p:spPr>
      </p:pic>
    </p:spTree>
    <p:extLst>
      <p:ext uri="{BB962C8B-B14F-4D97-AF65-F5344CB8AC3E}">
        <p14:creationId xmlns:p14="http://schemas.microsoft.com/office/powerpoint/2010/main" val="384002587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000" y="914400"/>
            <a:ext cx="7659624" cy="505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9698" name="标题 1"/>
          <p:cNvSpPr>
            <a:spLocks noGrp="1"/>
          </p:cNvSpPr>
          <p:nvPr>
            <p:ph type="title"/>
          </p:nvPr>
        </p:nvSpPr>
        <p:spPr/>
        <p:txBody>
          <a:bodyPr/>
          <a:lstStyle/>
          <a:p>
            <a:r>
              <a:rPr lang="zh-CN" altLang="en-US" sz="3600" dirty="0" smtClean="0">
                <a:latin typeface="Times New Roman" pitchFamily="18" charset="0"/>
                <a:ea typeface="宋体" pitchFamily="2" charset="-122"/>
                <a:cs typeface="Times New Roman" pitchFamily="18" charset="0"/>
              </a:rPr>
              <a:t>举例</a:t>
            </a:r>
            <a:r>
              <a:rPr lang="zh-CN" altLang="en-US" sz="3600" dirty="0">
                <a:latin typeface="Times New Roman" pitchFamily="18" charset="0"/>
                <a:ea typeface="宋体" pitchFamily="2" charset="-122"/>
                <a:cs typeface="Times New Roman" pitchFamily="18" charset="0"/>
              </a:rPr>
              <a:t>：</a:t>
            </a:r>
            <a:r>
              <a:rPr lang="en-US" altLang="zh-CN" sz="3600" dirty="0">
                <a:latin typeface="Times New Roman" pitchFamily="18" charset="0"/>
                <a:ea typeface="宋体" pitchFamily="2" charset="-122"/>
                <a:cs typeface="Times New Roman" pitchFamily="18" charset="0"/>
              </a:rPr>
              <a:t> GPS</a:t>
            </a:r>
            <a:r>
              <a:rPr lang="zh-CN" altLang="en-US" sz="3600" dirty="0">
                <a:latin typeface="Times New Roman" pitchFamily="18" charset="0"/>
                <a:ea typeface="宋体" pitchFamily="2" charset="-122"/>
                <a:cs typeface="Times New Roman" pitchFamily="18" charset="0"/>
              </a:rPr>
              <a:t>信号的捕获</a:t>
            </a:r>
          </a:p>
        </p:txBody>
      </p:sp>
      <p:pic>
        <p:nvPicPr>
          <p:cNvPr id="7170" name="Picture 2" descr="“GPS 星座 GIF”的图片搜索结果"/>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200" y="4876800"/>
            <a:ext cx="22860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07669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ea typeface="宋体" panose="02010600030101010101" pitchFamily="2" charset="-122"/>
              </a:rPr>
              <a:t>GPS</a:t>
            </a:r>
            <a:r>
              <a:rPr lang="zh-CN" altLang="en-US" smtClean="0">
                <a:ea typeface="宋体" panose="02010600030101010101" pitchFamily="2" charset="-122"/>
              </a:rPr>
              <a:t>信号和噪声的功率谱密度</a:t>
            </a:r>
          </a:p>
        </p:txBody>
      </p:sp>
      <p:pic>
        <p:nvPicPr>
          <p:cNvPr id="307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1162050"/>
            <a:ext cx="889635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5" name="组合 4"/>
          <p:cNvGrpSpPr/>
          <p:nvPr/>
        </p:nvGrpSpPr>
        <p:grpSpPr>
          <a:xfrm>
            <a:off x="2763322" y="1824335"/>
            <a:ext cx="2646878" cy="842665"/>
            <a:chOff x="2763322" y="1824335"/>
            <a:chExt cx="2646878" cy="842665"/>
          </a:xfrm>
        </p:grpSpPr>
        <p:sp>
          <p:nvSpPr>
            <p:cNvPr id="2" name="文本框 1"/>
            <p:cNvSpPr txBox="1"/>
            <p:nvPr/>
          </p:nvSpPr>
          <p:spPr>
            <a:xfrm>
              <a:off x="2763322" y="1824335"/>
              <a:ext cx="2646878" cy="461665"/>
            </a:xfrm>
            <a:prstGeom prst="rect">
              <a:avLst/>
            </a:prstGeom>
            <a:noFill/>
            <a:ln w="25400">
              <a:solidFill>
                <a:srgbClr val="FF0000"/>
              </a:solidFill>
            </a:ln>
          </p:spPr>
          <p:txBody>
            <a:bodyPr wrap="none" rtlCol="0">
              <a:spAutoFit/>
            </a:bodyPr>
            <a:lstStyle/>
            <a:p>
              <a:r>
                <a:rPr lang="zh-CN" altLang="en-US" dirty="0" smtClean="0">
                  <a:latin typeface="宋体" panose="02010600030101010101" pitchFamily="2" charset="-122"/>
                  <a:ea typeface="宋体" panose="02010600030101010101" pitchFamily="2" charset="-122"/>
                </a:rPr>
                <a:t>自然界的背景噪声</a:t>
              </a:r>
              <a:endParaRPr lang="zh-CN" altLang="en-US" dirty="0">
                <a:latin typeface="宋体" panose="02010600030101010101" pitchFamily="2" charset="-122"/>
                <a:ea typeface="宋体" panose="02010600030101010101" pitchFamily="2" charset="-122"/>
              </a:endParaRPr>
            </a:p>
          </p:txBody>
        </p:sp>
        <p:cxnSp>
          <p:nvCxnSpPr>
            <p:cNvPr id="4" name="直接箭头连接符 3"/>
            <p:cNvCxnSpPr/>
            <p:nvPr/>
          </p:nvCxnSpPr>
          <p:spPr bwMode="auto">
            <a:xfrm>
              <a:off x="4038600" y="2286000"/>
              <a:ext cx="914400" cy="381000"/>
            </a:xfrm>
            <a:prstGeom prst="straightConnector1">
              <a:avLst/>
            </a:prstGeom>
            <a:solidFill>
              <a:schemeClr val="accent1"/>
            </a:solidFill>
            <a:ln w="38100" cap="flat" cmpd="sng" algn="ctr">
              <a:solidFill>
                <a:srgbClr val="FF0000"/>
              </a:solidFill>
              <a:prstDash val="solid"/>
              <a:round/>
              <a:headEnd type="none" w="sm" len="sm"/>
              <a:tailEnd type="triangle"/>
            </a:ln>
            <a:effectLst/>
          </p:spPr>
        </p:cxnSp>
      </p:grpSp>
      <p:sp>
        <p:nvSpPr>
          <p:cNvPr id="6" name="文本框 5"/>
          <p:cNvSpPr txBox="1"/>
          <p:nvPr/>
        </p:nvSpPr>
        <p:spPr>
          <a:xfrm>
            <a:off x="76200" y="6096000"/>
            <a:ext cx="7879080" cy="461665"/>
          </a:xfrm>
          <a:prstGeom prst="rect">
            <a:avLst/>
          </a:prstGeom>
          <a:noFill/>
        </p:spPr>
        <p:txBody>
          <a:bodyPr wrap="none" rtlCol="0">
            <a:spAutoFit/>
          </a:bodyPr>
          <a:lstStyle/>
          <a:p>
            <a:r>
              <a:rPr lang="zh-CN" altLang="en-US" dirty="0">
                <a:solidFill>
                  <a:srgbClr val="0000CC"/>
                </a:solidFill>
                <a:latin typeface="宋体" panose="02010600030101010101" pitchFamily="2" charset="-122"/>
                <a:ea typeface="宋体" panose="02010600030101010101" pitchFamily="2" charset="-122"/>
              </a:rPr>
              <a:t>扩频的优点是把信号的频谱展宽，让信号淹没在噪声中。</a:t>
            </a:r>
          </a:p>
        </p:txBody>
      </p:sp>
    </p:spTree>
    <p:extLst>
      <p:ext uri="{BB962C8B-B14F-4D97-AF65-F5344CB8AC3E}">
        <p14:creationId xmlns:p14="http://schemas.microsoft.com/office/powerpoint/2010/main" val="234248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ea typeface="宋体" panose="02010600030101010101" pitchFamily="2" charset="-122"/>
              </a:rPr>
              <a:t>噪声的特性</a:t>
            </a:r>
            <a:r>
              <a:rPr lang="en-US" altLang="zh-CN" smtClean="0">
                <a:ea typeface="宋体" panose="02010600030101010101" pitchFamily="2" charset="-122"/>
              </a:rPr>
              <a:t>-</a:t>
            </a:r>
            <a:r>
              <a:rPr lang="zh-CN" altLang="en-US" smtClean="0">
                <a:ea typeface="宋体" panose="02010600030101010101" pitchFamily="2" charset="-122"/>
              </a:rPr>
              <a:t>自相关函数</a:t>
            </a:r>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866775"/>
            <a:ext cx="4689475"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908050"/>
            <a:ext cx="465772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657600"/>
            <a:ext cx="4678363"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17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657600"/>
            <a:ext cx="4700588"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83363327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ea typeface="宋体" panose="02010600030101010101" pitchFamily="2" charset="-122"/>
              </a:rPr>
              <a:t>噪声的特性</a:t>
            </a:r>
            <a:r>
              <a:rPr lang="en-US" altLang="zh-CN" smtClean="0">
                <a:ea typeface="宋体" panose="02010600030101010101" pitchFamily="2" charset="-122"/>
              </a:rPr>
              <a:t>-</a:t>
            </a:r>
            <a:r>
              <a:rPr lang="zh-CN" altLang="en-US" smtClean="0">
                <a:ea typeface="宋体" panose="02010600030101010101" pitchFamily="2" charset="-122"/>
              </a:rPr>
              <a:t>互相关函数</a:t>
            </a:r>
          </a:p>
        </p:txBody>
      </p:sp>
      <p:pic>
        <p:nvPicPr>
          <p:cNvPr id="32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914400"/>
            <a:ext cx="4689475"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277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8" y="914400"/>
            <a:ext cx="4678362"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277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657600"/>
            <a:ext cx="46894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4734780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ea typeface="宋体" panose="02010600030101010101" pitchFamily="2" charset="-122"/>
              </a:rPr>
              <a:t>伪随机码</a:t>
            </a:r>
          </a:p>
        </p:txBody>
      </p:sp>
      <p:sp>
        <p:nvSpPr>
          <p:cNvPr id="33795" name="TextBox 2"/>
          <p:cNvSpPr txBox="1">
            <a:spLocks noChangeArrowheads="1"/>
          </p:cNvSpPr>
          <p:nvPr/>
        </p:nvSpPr>
        <p:spPr bwMode="auto">
          <a:xfrm>
            <a:off x="381000" y="1009650"/>
            <a:ext cx="85677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zh-CN" altLang="en-US">
                <a:solidFill>
                  <a:srgbClr val="FF0000"/>
                </a:solidFill>
                <a:ea typeface="宋体" panose="02010600030101010101" pitchFamily="2" charset="-122"/>
              </a:rPr>
              <a:t>伪随机码</a:t>
            </a:r>
            <a:r>
              <a:rPr lang="zh-CN" altLang="en-US">
                <a:ea typeface="宋体" panose="02010600030101010101" pitchFamily="2" charset="-122"/>
              </a:rPr>
              <a:t>：自相关函数类似噪声。</a:t>
            </a:r>
            <a:endParaRPr lang="en-US" altLang="zh-CN">
              <a:ea typeface="宋体" panose="02010600030101010101" pitchFamily="2" charset="-122"/>
            </a:endParaRPr>
          </a:p>
          <a:p>
            <a:r>
              <a:rPr lang="zh-CN" altLang="en-US">
                <a:ea typeface="宋体" panose="02010600030101010101" pitchFamily="2" charset="-122"/>
              </a:rPr>
              <a:t>一组码序列</a:t>
            </a:r>
            <a:r>
              <a:rPr lang="en-US" altLang="zh-CN" i="1">
                <a:ea typeface="宋体" panose="02010600030101010101" pitchFamily="2" charset="-122"/>
              </a:rPr>
              <a:t>u</a:t>
            </a:r>
            <a:r>
              <a:rPr lang="en-US" altLang="zh-CN">
                <a:ea typeface="宋体" panose="02010600030101010101" pitchFamily="2" charset="-122"/>
              </a:rPr>
              <a:t>(</a:t>
            </a:r>
            <a:r>
              <a:rPr lang="en-US" altLang="zh-CN" i="1">
                <a:ea typeface="宋体" panose="02010600030101010101" pitchFamily="2" charset="-122"/>
              </a:rPr>
              <a:t>t</a:t>
            </a:r>
            <a:r>
              <a:rPr lang="en-US" altLang="zh-CN">
                <a:ea typeface="宋体" panose="02010600030101010101" pitchFamily="2" charset="-122"/>
              </a:rPr>
              <a:t>) </a:t>
            </a:r>
            <a:r>
              <a:rPr lang="zh-CN" altLang="en-US">
                <a:ea typeface="宋体" panose="02010600030101010101" pitchFamily="2" charset="-122"/>
              </a:rPr>
              <a:t>， 对于某个时刻</a:t>
            </a:r>
            <a:r>
              <a:rPr lang="en-US" altLang="zh-CN" i="1">
                <a:ea typeface="宋体" panose="02010600030101010101" pitchFamily="2" charset="-122"/>
              </a:rPr>
              <a:t>t</a:t>
            </a:r>
            <a:r>
              <a:rPr lang="zh-CN" altLang="en-US">
                <a:ea typeface="宋体" panose="02010600030101010101" pitchFamily="2" charset="-122"/>
              </a:rPr>
              <a:t>而言，码元是</a:t>
            </a:r>
            <a:r>
              <a:rPr lang="en-US" altLang="zh-CN">
                <a:ea typeface="宋体" panose="02010600030101010101" pitchFamily="2" charset="-122"/>
              </a:rPr>
              <a:t>0</a:t>
            </a:r>
            <a:r>
              <a:rPr lang="zh-CN" altLang="en-US">
                <a:ea typeface="宋体" panose="02010600030101010101" pitchFamily="2" charset="-122"/>
              </a:rPr>
              <a:t>或</a:t>
            </a:r>
            <a:r>
              <a:rPr lang="en-US" altLang="zh-CN">
                <a:ea typeface="宋体" panose="02010600030101010101" pitchFamily="2" charset="-122"/>
              </a:rPr>
              <a:t>1</a:t>
            </a:r>
            <a:r>
              <a:rPr lang="zh-CN" altLang="en-US">
                <a:ea typeface="宋体" panose="02010600030101010101" pitchFamily="2" charset="-122"/>
              </a:rPr>
              <a:t>完全是随</a:t>
            </a:r>
            <a:endParaRPr lang="en-US" altLang="zh-CN">
              <a:ea typeface="宋体" panose="02010600030101010101" pitchFamily="2" charset="-122"/>
            </a:endParaRPr>
          </a:p>
          <a:p>
            <a:r>
              <a:rPr lang="zh-CN" altLang="en-US">
                <a:ea typeface="宋体" panose="02010600030101010101" pitchFamily="2" charset="-122"/>
              </a:rPr>
              <a:t>机的，但其出现的概率均为</a:t>
            </a:r>
            <a:r>
              <a:rPr lang="en-US" altLang="zh-CN">
                <a:ea typeface="宋体" panose="02010600030101010101" pitchFamily="2" charset="-122"/>
              </a:rPr>
              <a:t>1/2</a:t>
            </a:r>
            <a:r>
              <a:rPr lang="zh-CN" altLang="en-US">
                <a:ea typeface="宋体" panose="02010600030101010101" pitchFamily="2" charset="-122"/>
              </a:rPr>
              <a:t>。这种码元幅值是完全无规律</a:t>
            </a:r>
            <a:endParaRPr lang="en-US" altLang="zh-CN">
              <a:ea typeface="宋体" panose="02010600030101010101" pitchFamily="2" charset="-122"/>
            </a:endParaRPr>
          </a:p>
          <a:p>
            <a:r>
              <a:rPr lang="zh-CN" altLang="en-US">
                <a:ea typeface="宋体" panose="02010600030101010101" pitchFamily="2" charset="-122"/>
              </a:rPr>
              <a:t>的码序列，称为</a:t>
            </a:r>
            <a:r>
              <a:rPr lang="zh-CN" altLang="en-US">
                <a:solidFill>
                  <a:srgbClr val="FF0000"/>
                </a:solidFill>
                <a:ea typeface="宋体" panose="02010600030101010101" pitchFamily="2" charset="-122"/>
              </a:rPr>
              <a:t>随机噪声码序列</a:t>
            </a:r>
            <a:r>
              <a:rPr lang="zh-CN" altLang="en-US">
                <a:ea typeface="宋体" panose="02010600030101010101" pitchFamily="2" charset="-122"/>
              </a:rPr>
              <a:t>。它是一种非周期序列，无法</a:t>
            </a:r>
            <a:endParaRPr lang="en-US" altLang="zh-CN">
              <a:ea typeface="宋体" panose="02010600030101010101" pitchFamily="2" charset="-122"/>
            </a:endParaRPr>
          </a:p>
          <a:p>
            <a:r>
              <a:rPr lang="zh-CN" altLang="en-US">
                <a:ea typeface="宋体" panose="02010600030101010101" pitchFamily="2" charset="-122"/>
              </a:rPr>
              <a:t>复制。但是随机噪声序列有良好的自相关性，</a:t>
            </a:r>
            <a:r>
              <a:rPr lang="en-US" altLang="zh-CN">
                <a:ea typeface="宋体" panose="02010600030101010101" pitchFamily="2" charset="-122"/>
              </a:rPr>
              <a:t>GPS</a:t>
            </a:r>
            <a:r>
              <a:rPr lang="zh-CN" altLang="en-US">
                <a:ea typeface="宋体" panose="02010600030101010101" pitchFamily="2" charset="-122"/>
              </a:rPr>
              <a:t>测距码就是</a:t>
            </a:r>
            <a:endParaRPr lang="en-US" altLang="zh-CN">
              <a:ea typeface="宋体" panose="02010600030101010101" pitchFamily="2" charset="-122"/>
            </a:endParaRPr>
          </a:p>
          <a:p>
            <a:r>
              <a:rPr lang="zh-CN" altLang="en-US">
                <a:ea typeface="宋体" panose="02010600030101010101" pitchFamily="2" charset="-122"/>
              </a:rPr>
              <a:t>利用了其自身良好的自相关性才获得成功的。</a:t>
            </a:r>
            <a:endParaRPr lang="en-US" altLang="zh-CN">
              <a:ea typeface="宋体" panose="02010600030101010101" pitchFamily="2" charset="-122"/>
            </a:endParaRPr>
          </a:p>
          <a:p>
            <a:r>
              <a:rPr lang="zh-CN" altLang="en-US">
                <a:ea typeface="宋体" panose="02010600030101010101" pitchFamily="2" charset="-122"/>
              </a:rPr>
              <a:t>以</a:t>
            </a:r>
            <a:r>
              <a:rPr lang="en-US" altLang="zh-CN">
                <a:ea typeface="宋体" panose="02010600030101010101" pitchFamily="2" charset="-122"/>
              </a:rPr>
              <a:t>13</a:t>
            </a:r>
            <a:r>
              <a:rPr lang="zh-CN" altLang="en-US">
                <a:ea typeface="宋体" panose="02010600030101010101" pitchFamily="2" charset="-122"/>
              </a:rPr>
              <a:t>位巴克码为例：</a:t>
            </a:r>
            <a:endParaRPr lang="en-US" altLang="zh-CN">
              <a:ea typeface="宋体" panose="02010600030101010101" pitchFamily="2" charset="-122"/>
            </a:endParaRPr>
          </a:p>
          <a:p>
            <a:r>
              <a:rPr lang="en-US" altLang="zh-CN">
                <a:solidFill>
                  <a:srgbClr val="FF0000"/>
                </a:solidFill>
                <a:ea typeface="宋体" panose="02010600030101010101" pitchFamily="2" charset="-122"/>
              </a:rPr>
              <a:t>+1，+1，+1，+1，+1，-1，-1，+1，+1，-1，+1，-1，+1</a:t>
            </a:r>
          </a:p>
          <a:p>
            <a:r>
              <a:rPr lang="zh-CN" altLang="en-US">
                <a:ea typeface="宋体" panose="02010600030101010101" pitchFamily="2" charset="-122"/>
              </a:rPr>
              <a:t>计算它的自相关函数</a:t>
            </a:r>
            <a:endParaRPr lang="en-US" altLang="zh-CN">
              <a:ea typeface="宋体" panose="02010600030101010101" pitchFamily="2" charset="-122"/>
            </a:endParaRPr>
          </a:p>
        </p:txBody>
      </p:sp>
    </p:spTree>
    <p:extLst>
      <p:ext uri="{BB962C8B-B14F-4D97-AF65-F5344CB8AC3E}">
        <p14:creationId xmlns:p14="http://schemas.microsoft.com/office/powerpoint/2010/main" val="324876079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914400"/>
            <a:ext cx="7105650" cy="5684520"/>
          </a:xfrm>
          <a:prstGeom prst="rect">
            <a:avLst/>
          </a:prstGeom>
        </p:spPr>
      </p:pic>
      <p:sp>
        <p:nvSpPr>
          <p:cNvPr id="3" name="标题 2"/>
          <p:cNvSpPr>
            <a:spLocks noGrp="1"/>
          </p:cNvSpPr>
          <p:nvPr>
            <p:ph type="title"/>
          </p:nvPr>
        </p:nvSpPr>
        <p:spPr/>
        <p:txBody>
          <a:bodyPr/>
          <a:lstStyle/>
          <a:p>
            <a:r>
              <a:rPr lang="en-US" altLang="zh-CN" dirty="0" smtClean="0"/>
              <a:t>13</a:t>
            </a:r>
            <a:r>
              <a:rPr lang="zh-CN" altLang="en-US" smtClean="0"/>
              <a:t>位巴克码的卷积过程</a:t>
            </a:r>
            <a:endParaRPr lang="zh-CN" altLang="en-US" dirty="0"/>
          </a:p>
        </p:txBody>
      </p:sp>
    </p:spTree>
    <p:extLst>
      <p:ext uri="{BB962C8B-B14F-4D97-AF65-F5344CB8AC3E}">
        <p14:creationId xmlns:p14="http://schemas.microsoft.com/office/powerpoint/2010/main" val="2238642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ea typeface="宋体" panose="02010600030101010101" pitchFamily="2" charset="-122"/>
              </a:rPr>
              <a:t>伪随机码</a:t>
            </a:r>
          </a:p>
        </p:txBody>
      </p:sp>
      <p:pic>
        <p:nvPicPr>
          <p:cNvPr id="3584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66800"/>
            <a:ext cx="53340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584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033463"/>
            <a:ext cx="4267200" cy="34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81707589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457200" y="957263"/>
            <a:ext cx="83820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a:lnSpc>
                <a:spcPct val="130000"/>
              </a:lnSpc>
              <a:spcBef>
                <a:spcPct val="50000"/>
              </a:spcBef>
            </a:pPr>
            <a:r>
              <a:rPr lang="zh-CN" altLang="en-US" sz="2800">
                <a:ea typeface="宋体" panose="02010600030101010101" pitchFamily="2" charset="-122"/>
              </a:rPr>
              <a:t>伪随机噪声码简称</a:t>
            </a:r>
            <a:r>
              <a:rPr lang="en-US" altLang="zh-CN" sz="2800">
                <a:ea typeface="宋体" panose="02010600030101010101" pitchFamily="2" charset="-122"/>
              </a:rPr>
              <a:t>PRN(</a:t>
            </a:r>
            <a:r>
              <a:rPr lang="en-US" altLang="zh-CN" sz="2800">
                <a:ea typeface="宋体" panose="02010600030101010101" pitchFamily="2" charset="-122"/>
                <a:sym typeface="Symbol" panose="05050102010706020507" pitchFamily="18" charset="2"/>
              </a:rPr>
              <a:t>PRN</a:t>
            </a:r>
            <a:r>
              <a:rPr lang="zh-CN" altLang="en-US" sz="2800">
                <a:ea typeface="宋体" panose="02010600030101010101" pitchFamily="2" charset="-122"/>
                <a:sym typeface="Symbol" panose="05050102010706020507" pitchFamily="18" charset="2"/>
              </a:rPr>
              <a:t>－</a:t>
            </a:r>
            <a:r>
              <a:rPr lang="en-US" altLang="zh-CN" sz="2800">
                <a:ea typeface="宋体" panose="02010600030101010101" pitchFamily="2" charset="-122"/>
                <a:sym typeface="Symbol" panose="05050102010706020507" pitchFamily="18" charset="2"/>
              </a:rPr>
              <a:t>Pseudo Random Noise</a:t>
            </a:r>
            <a:r>
              <a:rPr lang="en-US" altLang="zh-CN" sz="2800">
                <a:ea typeface="宋体" panose="02010600030101010101" pitchFamily="2" charset="-122"/>
              </a:rPr>
              <a:t>)</a:t>
            </a:r>
            <a:r>
              <a:rPr lang="zh-CN" altLang="en-US" sz="2800">
                <a:ea typeface="宋体" panose="02010600030101010101" pitchFamily="2" charset="-122"/>
              </a:rPr>
              <a:t>码，是一个具有一定周期的取值</a:t>
            </a:r>
            <a:r>
              <a:rPr lang="en-US" altLang="zh-CN" sz="2800">
                <a:ea typeface="宋体" panose="02010600030101010101" pitchFamily="2" charset="-122"/>
              </a:rPr>
              <a:t>0</a:t>
            </a:r>
            <a:r>
              <a:rPr lang="zh-CN" altLang="en-US" sz="2800">
                <a:ea typeface="宋体" panose="02010600030101010101" pitchFamily="2" charset="-122"/>
              </a:rPr>
              <a:t>和</a:t>
            </a:r>
            <a:r>
              <a:rPr lang="en-US" altLang="zh-CN" sz="2800">
                <a:ea typeface="宋体" panose="02010600030101010101" pitchFamily="2" charset="-122"/>
              </a:rPr>
              <a:t>1</a:t>
            </a:r>
            <a:r>
              <a:rPr lang="zh-CN" altLang="en-US" sz="2800">
                <a:ea typeface="宋体" panose="02010600030101010101" pitchFamily="2" charset="-122"/>
              </a:rPr>
              <a:t>的离散符号串。它不仅具有高斯噪声所有的良好的自相关特征，而且具有某种确定的编码规则。它是周期性的、可人工复制的码序列。</a:t>
            </a:r>
            <a:r>
              <a:rPr lang="en-US" altLang="zh-CN" sz="2800">
                <a:ea typeface="宋体" panose="02010600030101010101" pitchFamily="2" charset="-122"/>
              </a:rPr>
              <a:t>GPS</a:t>
            </a:r>
            <a:r>
              <a:rPr lang="zh-CN" altLang="en-US" sz="2800">
                <a:ea typeface="宋体" panose="02010600030101010101" pitchFamily="2" charset="-122"/>
              </a:rPr>
              <a:t>信号中使用了伪随机码编码技术，</a:t>
            </a:r>
            <a:r>
              <a:rPr lang="zh-CN" altLang="en-US" sz="2800">
                <a:solidFill>
                  <a:srgbClr val="FF0000"/>
                </a:solidFill>
                <a:ea typeface="宋体" panose="02010600030101010101" pitchFamily="2" charset="-122"/>
              </a:rPr>
              <a:t>识别和分离</a:t>
            </a:r>
            <a:r>
              <a:rPr lang="zh-CN" altLang="en-US" sz="2800">
                <a:ea typeface="宋体" panose="02010600030101010101" pitchFamily="2" charset="-122"/>
              </a:rPr>
              <a:t>各颗卫星信号，并提供无模糊度的测距数据。</a:t>
            </a:r>
            <a:r>
              <a:rPr lang="en-US" altLang="zh-CN" sz="2800">
                <a:ea typeface="宋体" panose="02010600030101010101" pitchFamily="2" charset="-122"/>
              </a:rPr>
              <a:t>GPS</a:t>
            </a:r>
            <a:r>
              <a:rPr lang="zh-CN" altLang="en-US" sz="2800">
                <a:ea typeface="宋体" panose="02010600030101010101" pitchFamily="2" charset="-122"/>
              </a:rPr>
              <a:t>信号中的</a:t>
            </a:r>
            <a:r>
              <a:rPr lang="en-US" altLang="zh-CN" sz="2800">
                <a:ea typeface="宋体" panose="02010600030101010101" pitchFamily="2" charset="-122"/>
              </a:rPr>
              <a:t>C/A</a:t>
            </a:r>
            <a:r>
              <a:rPr lang="zh-CN" altLang="en-US" sz="2800">
                <a:ea typeface="宋体" panose="02010600030101010101" pitchFamily="2" charset="-122"/>
              </a:rPr>
              <a:t>码和</a:t>
            </a:r>
            <a:r>
              <a:rPr lang="en-US" altLang="zh-CN" sz="2800">
                <a:ea typeface="宋体" panose="02010600030101010101" pitchFamily="2" charset="-122"/>
              </a:rPr>
              <a:t>P</a:t>
            </a:r>
            <a:r>
              <a:rPr lang="zh-CN" altLang="en-US" sz="2800">
                <a:ea typeface="宋体" panose="02010600030101010101" pitchFamily="2" charset="-122"/>
              </a:rPr>
              <a:t>码，都是由最长线性移位寄存器序列（简称</a:t>
            </a:r>
            <a:r>
              <a:rPr lang="en-US" altLang="zh-CN" sz="2800">
                <a:ea typeface="宋体" panose="02010600030101010101" pitchFamily="2" charset="-122"/>
              </a:rPr>
              <a:t>m</a:t>
            </a:r>
            <a:r>
              <a:rPr lang="zh-CN" altLang="en-US" sz="2800">
                <a:ea typeface="宋体" panose="02010600030101010101" pitchFamily="2" charset="-122"/>
              </a:rPr>
              <a:t>序列）产生的伪随机测距码。 </a:t>
            </a:r>
          </a:p>
        </p:txBody>
      </p:sp>
      <p:sp>
        <p:nvSpPr>
          <p:cNvPr id="36867" name="矩形 2"/>
          <p:cNvSpPr>
            <a:spLocks noChangeArrowheads="1"/>
          </p:cNvSpPr>
          <p:nvPr/>
        </p:nvSpPr>
        <p:spPr bwMode="auto">
          <a:xfrm>
            <a:off x="922338" y="0"/>
            <a:ext cx="494506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a:lnSpc>
                <a:spcPct val="130000"/>
              </a:lnSpc>
              <a:spcBef>
                <a:spcPct val="50000"/>
              </a:spcBef>
            </a:pPr>
            <a:r>
              <a:rPr lang="zh-CN" altLang="en-US" sz="3600">
                <a:ea typeface="宋体" panose="02010600030101010101" pitchFamily="2" charset="-122"/>
              </a:rPr>
              <a:t>伪随机噪声码及其产生 </a:t>
            </a:r>
          </a:p>
        </p:txBody>
      </p:sp>
    </p:spTree>
    <p:extLst>
      <p:ext uri="{BB962C8B-B14F-4D97-AF65-F5344CB8AC3E}">
        <p14:creationId xmlns:p14="http://schemas.microsoft.com/office/powerpoint/2010/main" val="18703363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endParaRPr lang="zh-CN" altLang="en-US" smtClean="0">
              <a:ea typeface="宋体" panose="02010600030101010101" pitchFamily="2" charset="-122"/>
            </a:endParaRPr>
          </a:p>
        </p:txBody>
      </p:sp>
      <p:sp>
        <p:nvSpPr>
          <p:cNvPr id="40963" name="内容占位符 2"/>
          <p:cNvSpPr>
            <a:spLocks noGrp="1"/>
          </p:cNvSpPr>
          <p:nvPr>
            <p:ph idx="1"/>
          </p:nvPr>
        </p:nvSpPr>
        <p:spPr/>
        <p:txBody>
          <a:bodyPr/>
          <a:lstStyle/>
          <a:p>
            <a:endParaRPr lang="zh-CN" altLang="en-US" smtClean="0">
              <a:ea typeface="宋体" panose="02010600030101010101" pitchFamily="2" charset="-122"/>
            </a:endParaRPr>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0965" name="TextBox 4"/>
          <p:cNvSpPr txBox="1">
            <a:spLocks noChangeArrowheads="1"/>
          </p:cNvSpPr>
          <p:nvPr/>
        </p:nvSpPr>
        <p:spPr bwMode="auto">
          <a:xfrm>
            <a:off x="0" y="5418138"/>
            <a:ext cx="9156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zh-CN" altLang="en-US">
                <a:ea typeface="宋体" panose="02010600030101010101" pitchFamily="2" charset="-122"/>
              </a:rPr>
              <a:t>卫星和接收机产生同样的码</a:t>
            </a:r>
            <a:endParaRPr lang="en-US" altLang="zh-CN">
              <a:ea typeface="宋体" panose="02010600030101010101" pitchFamily="2" charset="-122"/>
            </a:endParaRPr>
          </a:p>
          <a:p>
            <a:r>
              <a:rPr lang="zh-CN" altLang="en-US">
                <a:ea typeface="宋体" panose="02010600030101010101" pitchFamily="2" charset="-122"/>
              </a:rPr>
              <a:t>卫星信号到达接收机后，接收机检查信号经过多长时间到达接收机</a:t>
            </a:r>
          </a:p>
        </p:txBody>
      </p:sp>
    </p:spTree>
    <p:extLst>
      <p:ext uri="{BB962C8B-B14F-4D97-AF65-F5344CB8AC3E}">
        <p14:creationId xmlns:p14="http://schemas.microsoft.com/office/powerpoint/2010/main" val="167216751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zh-CN" altLang="en-US" dirty="0" smtClean="0"/>
              <a:t>离散傅里叶变换</a:t>
            </a:r>
            <a:r>
              <a:rPr lang="en-US" altLang="zh-CN" dirty="0" smtClean="0"/>
              <a:t>(DFT)</a:t>
            </a:r>
            <a:endParaRPr lang="zh-CN" altLang="en-US" dirty="0" smtClean="0"/>
          </a:p>
        </p:txBody>
      </p:sp>
      <p:sp>
        <p:nvSpPr>
          <p:cNvPr id="5123" name="内容占位符 2"/>
          <p:cNvSpPr>
            <a:spLocks noGrp="1"/>
          </p:cNvSpPr>
          <p:nvPr>
            <p:ph idx="1"/>
          </p:nvPr>
        </p:nvSpPr>
        <p:spPr>
          <a:xfrm>
            <a:off x="381000" y="990600"/>
            <a:ext cx="8382000" cy="5334000"/>
          </a:xfrm>
        </p:spPr>
        <p:txBody>
          <a:bodyPr/>
          <a:lstStyle/>
          <a:p>
            <a:r>
              <a:rPr lang="zh-CN" altLang="en-US" dirty="0" smtClean="0"/>
              <a:t>离散傅里叶变换的定义及物理意义</a:t>
            </a:r>
            <a:endParaRPr lang="en-US" altLang="zh-CN" dirty="0" smtClean="0"/>
          </a:p>
          <a:p>
            <a:r>
              <a:rPr lang="zh-CN" altLang="en-US" dirty="0"/>
              <a:t>离散傅里叶变换</a:t>
            </a:r>
            <a:r>
              <a:rPr lang="zh-CN" altLang="en-US" dirty="0" smtClean="0"/>
              <a:t>的基本性质</a:t>
            </a:r>
            <a:endParaRPr lang="en-US" altLang="zh-CN" dirty="0" smtClean="0"/>
          </a:p>
          <a:p>
            <a:r>
              <a:rPr lang="zh-CN" altLang="en-US" dirty="0" smtClean="0"/>
              <a:t>频率域采样</a:t>
            </a:r>
            <a:endParaRPr lang="en-US" altLang="zh-CN" dirty="0" smtClean="0"/>
          </a:p>
          <a:p>
            <a:r>
              <a:rPr lang="en-US" altLang="zh-CN" dirty="0" smtClean="0"/>
              <a:t>DFT</a:t>
            </a:r>
            <a:r>
              <a:rPr lang="zh-CN" altLang="en-US" dirty="0" smtClean="0"/>
              <a:t>应用举例</a:t>
            </a:r>
            <a:endParaRPr lang="en-US" altLang="zh-CN" dirty="0" smtClean="0"/>
          </a:p>
          <a:p>
            <a:endParaRPr lang="en-US" altLang="zh-CN" dirty="0" smtClean="0"/>
          </a:p>
          <a:p>
            <a:pPr>
              <a:buFont typeface="Wingdings" pitchFamily="2" charset="2"/>
              <a:buNone/>
            </a:pPr>
            <a:endParaRPr lang="zh-CN" altLang="en-US" dirty="0" smtClean="0"/>
          </a:p>
        </p:txBody>
      </p:sp>
    </p:spTree>
    <p:extLst>
      <p:ext uri="{BB962C8B-B14F-4D97-AF65-F5344CB8AC3E}">
        <p14:creationId xmlns:p14="http://schemas.microsoft.com/office/powerpoint/2010/main" val="4016357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5123">
                                            <p:txEl>
                                              <p:pRg st="3" end="3"/>
                                            </p:txEl>
                                          </p:spTgt>
                                        </p:tgtEl>
                                        <p:attrNameLst>
                                          <p:attrName>style.color</p:attrName>
                                        </p:attrNameLst>
                                      </p:cBhvr>
                                      <p:to>
                                        <a:srgbClr val="0000CC"/>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143000"/>
            <a:ext cx="9105900"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19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1143000"/>
            <a:ext cx="9123362"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Text Box 4"/>
          <p:cNvSpPr txBox="1">
            <a:spLocks noChangeArrowheads="1"/>
          </p:cNvSpPr>
          <p:nvPr/>
        </p:nvSpPr>
        <p:spPr bwMode="auto">
          <a:xfrm>
            <a:off x="914400" y="152400"/>
            <a:ext cx="3573463"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3200">
                <a:latin typeface="宋体" panose="02010600030101010101" pitchFamily="2" charset="-122"/>
                <a:ea typeface="宋体" panose="02010600030101010101" pitchFamily="2" charset="-122"/>
              </a:rPr>
              <a:t>PRN=1</a:t>
            </a:r>
            <a:r>
              <a:rPr lang="zh-CN" altLang="en-US" sz="3200">
                <a:latin typeface="宋体" panose="02010600030101010101" pitchFamily="2" charset="-122"/>
                <a:ea typeface="宋体" panose="02010600030101010101" pitchFamily="2" charset="-122"/>
              </a:rPr>
              <a:t>的</a:t>
            </a:r>
            <a:r>
              <a:rPr lang="en-US" altLang="zh-CN" sz="3200">
                <a:ea typeface="宋体" panose="02010600030101010101" pitchFamily="2" charset="-122"/>
              </a:rPr>
              <a:t>C/A</a:t>
            </a:r>
            <a:r>
              <a:rPr lang="zh-CN" altLang="en-US" sz="3200">
                <a:latin typeface="宋体" panose="02010600030101010101" pitchFamily="2" charset="-122"/>
                <a:ea typeface="宋体" panose="02010600030101010101" pitchFamily="2" charset="-122"/>
              </a:rPr>
              <a:t>码产生</a:t>
            </a:r>
            <a:endParaRPr lang="zh-CN" altLang="en-US" sz="3200">
              <a:ea typeface="宋体" panose="02010600030101010101" pitchFamily="2" charset="-122"/>
            </a:endParaRPr>
          </a:p>
        </p:txBody>
      </p:sp>
      <p:pic>
        <p:nvPicPr>
          <p:cNvPr id="4199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8" y="1143000"/>
            <a:ext cx="9123362"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26377647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wipe(down)">
                                      <p:cBhvr>
                                        <p:cTn id="7" dur="500"/>
                                        <p:tgtEl>
                                          <p:spTgt spid="419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41990"/>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41991"/>
                                        </p:tgtEl>
                                        <p:attrNameLst>
                                          <p:attrName>style.visibility</p:attrName>
                                        </p:attrNameLst>
                                      </p:cBhvr>
                                      <p:to>
                                        <p:strVal val="visible"/>
                                      </p:to>
                                    </p:set>
                                    <p:animEffect transition="in" filter="wipe(down)">
                                      <p:cBhvr>
                                        <p:cTn id="16" dur="500"/>
                                        <p:tgtEl>
                                          <p:spTgt spid="419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41991"/>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1992"/>
                                        </p:tgtEl>
                                        <p:attrNameLst>
                                          <p:attrName>style.visibility</p:attrName>
                                        </p:attrNameLst>
                                      </p:cBhvr>
                                      <p:to>
                                        <p:strVal val="visible"/>
                                      </p:to>
                                    </p:set>
                                    <p:animEffect transition="in" filter="wipe(down)">
                                      <p:cBhvr>
                                        <p:cTn id="25" dur="500"/>
                                        <p:tgtEl>
                                          <p:spTgt spid="41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609600" y="4503738"/>
            <a:ext cx="8305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zh-CN" altLang="en-US" b="0" dirty="0">
                <a:ea typeface="宋体" panose="02010600030101010101" pitchFamily="2" charset="-122"/>
              </a:rPr>
              <a:t>由于伪随机码之间的互相关函数非常小，因此每个伪随机码都可以看成一个唯一的标识信息</a:t>
            </a:r>
            <a:r>
              <a:rPr lang="en-US" altLang="zh-CN" b="0" dirty="0">
                <a:ea typeface="宋体" panose="02010600030101010101" pitchFamily="2" charset="-122"/>
              </a:rPr>
              <a:t>(ID)，</a:t>
            </a:r>
            <a:r>
              <a:rPr lang="zh-CN" altLang="en-US" b="0" dirty="0">
                <a:ea typeface="宋体" panose="02010600030101010101" pitchFamily="2" charset="-122"/>
              </a:rPr>
              <a:t>并且可以和其他伪随机码区分开来</a:t>
            </a:r>
            <a:r>
              <a:rPr lang="zh-CN" altLang="en-US" b="0" dirty="0" smtClean="0">
                <a:ea typeface="宋体" panose="02010600030101010101" pitchFamily="2" charset="-122"/>
              </a:rPr>
              <a:t>。</a:t>
            </a:r>
            <a:endParaRPr lang="en-US" altLang="zh-CN" b="0" dirty="0">
              <a:ea typeface="宋体" panose="02010600030101010101" pitchFamily="2" charset="-122"/>
            </a:endParaRPr>
          </a:p>
        </p:txBody>
      </p:sp>
      <p:pic>
        <p:nvPicPr>
          <p:cNvPr id="962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77900"/>
            <a:ext cx="4687888"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962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25" y="955675"/>
            <a:ext cx="4678363"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2" name="组合 15"/>
          <p:cNvGrpSpPr>
            <a:grpSpLocks/>
          </p:cNvGrpSpPr>
          <p:nvPr/>
        </p:nvGrpSpPr>
        <p:grpSpPr bwMode="auto">
          <a:xfrm>
            <a:off x="1524000" y="990600"/>
            <a:ext cx="6229350" cy="4724400"/>
            <a:chOff x="1524000" y="990600"/>
            <a:chExt cx="6229527" cy="4724400"/>
          </a:xfrm>
        </p:grpSpPr>
        <p:grpSp>
          <p:nvGrpSpPr>
            <p:cNvPr id="44039" name="组合 8"/>
            <p:cNvGrpSpPr>
              <a:grpSpLocks/>
            </p:cNvGrpSpPr>
            <p:nvPr/>
          </p:nvGrpSpPr>
          <p:grpSpPr bwMode="auto">
            <a:xfrm>
              <a:off x="1524000" y="990600"/>
              <a:ext cx="6229527" cy="4724400"/>
              <a:chOff x="2209800" y="381000"/>
              <a:chExt cx="6229527" cy="4724400"/>
            </a:xfrm>
          </p:grpSpPr>
          <p:sp>
            <p:nvSpPr>
              <p:cNvPr id="8" name="矩形 7"/>
              <p:cNvSpPr/>
              <p:nvPr/>
            </p:nvSpPr>
            <p:spPr bwMode="auto">
              <a:xfrm>
                <a:off x="2209800" y="381000"/>
                <a:ext cx="5943769" cy="4724400"/>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a:lstStyle/>
              <a:p>
                <a:pPr>
                  <a:defRPr/>
                </a:pPr>
                <a:endParaRPr lang="zh-CN" altLang="en-US">
                  <a:latin typeface="Arial" charset="0"/>
                  <a:ea typeface="宋体" pitchFamily="2" charset="-122"/>
                </a:endParaRPr>
              </a:p>
            </p:txBody>
          </p:sp>
          <p:pic>
            <p:nvPicPr>
              <p:cNvPr id="440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609600"/>
                <a:ext cx="6077127"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40" name="TextBox 9"/>
            <p:cNvSpPr txBox="1">
              <a:spLocks noChangeArrowheads="1"/>
            </p:cNvSpPr>
            <p:nvPr/>
          </p:nvSpPr>
          <p:spPr bwMode="auto">
            <a:xfrm>
              <a:off x="3053691" y="3886200"/>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ea typeface="宋体" panose="02010600030101010101" pitchFamily="2" charset="-122"/>
                </a:rPr>
                <a:t>63</a:t>
              </a:r>
              <a:endParaRPr lang="zh-CN" altLang="en-US">
                <a:ea typeface="宋体" panose="02010600030101010101" pitchFamily="2" charset="-122"/>
              </a:endParaRPr>
            </a:p>
          </p:txBody>
        </p:sp>
        <p:cxnSp>
          <p:nvCxnSpPr>
            <p:cNvPr id="44041" name="直接箭头连接符 11"/>
            <p:cNvCxnSpPr>
              <a:cxnSpLocks noChangeShapeType="1"/>
              <a:stCxn id="44040" idx="1"/>
            </p:cNvCxnSpPr>
            <p:nvPr/>
          </p:nvCxnSpPr>
          <p:spPr bwMode="auto">
            <a:xfrm rot="10800000" flipV="1">
              <a:off x="2667001" y="4117032"/>
              <a:ext cx="386691" cy="378767"/>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44042" name="TextBox 12"/>
            <p:cNvSpPr txBox="1">
              <a:spLocks noChangeArrowheads="1"/>
            </p:cNvSpPr>
            <p:nvPr/>
          </p:nvSpPr>
          <p:spPr bwMode="auto">
            <a:xfrm>
              <a:off x="5181600" y="1828800"/>
              <a:ext cx="870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ea typeface="宋体" panose="02010600030101010101" pitchFamily="2" charset="-122"/>
                </a:rPr>
                <a:t>1023</a:t>
              </a:r>
              <a:endParaRPr lang="zh-CN" altLang="en-US">
                <a:ea typeface="宋体" panose="02010600030101010101" pitchFamily="2" charset="-122"/>
              </a:endParaRPr>
            </a:p>
          </p:txBody>
        </p:sp>
        <p:cxnSp>
          <p:nvCxnSpPr>
            <p:cNvPr id="44043" name="直接箭头连接符 14"/>
            <p:cNvCxnSpPr>
              <a:cxnSpLocks noChangeShapeType="1"/>
              <a:stCxn id="44042" idx="1"/>
            </p:cNvCxnSpPr>
            <p:nvPr/>
          </p:nvCxnSpPr>
          <p:spPr bwMode="auto">
            <a:xfrm rot="10800000">
              <a:off x="4876800" y="1600201"/>
              <a:ext cx="304800" cy="459433"/>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91260169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6259"/>
                                        </p:tgtEl>
                                        <p:attrNameLst>
                                          <p:attrName>style.visibility</p:attrName>
                                        </p:attrNameLst>
                                      </p:cBhvr>
                                      <p:to>
                                        <p:strVal val="visible"/>
                                      </p:to>
                                    </p:set>
                                    <p:animEffect transition="in" filter="wipe(down)">
                                      <p:cBhvr>
                                        <p:cTn id="7" dur="500"/>
                                        <p:tgtEl>
                                          <p:spTgt spid="962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wipe(down)">
                                      <p:cBhvr>
                                        <p:cTn id="12" dur="500"/>
                                        <p:tgtEl>
                                          <p:spTgt spid="962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r>
              <a:rPr lang="zh-CN" altLang="en-US" sz="3600" smtClean="0">
                <a:ea typeface="宋体" panose="02010600030101010101" pitchFamily="2" charset="-122"/>
              </a:rPr>
              <a:t>卫星导航信号调制方式</a:t>
            </a:r>
          </a:p>
        </p:txBody>
      </p:sp>
      <p:sp>
        <p:nvSpPr>
          <p:cNvPr id="6150" name="Text Box 4"/>
          <p:cNvSpPr txBox="1">
            <a:spLocks noChangeArrowheads="1"/>
          </p:cNvSpPr>
          <p:nvPr/>
        </p:nvSpPr>
        <p:spPr bwMode="auto">
          <a:xfrm>
            <a:off x="661988" y="990600"/>
            <a:ext cx="1795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ea typeface="宋体" panose="02010600030101010101" pitchFamily="2" charset="-122"/>
              </a:rPr>
              <a:t>BPSK</a:t>
            </a:r>
            <a:r>
              <a:rPr lang="zh-CN" altLang="en-US">
                <a:ea typeface="宋体" panose="02010600030101010101" pitchFamily="2" charset="-122"/>
              </a:rPr>
              <a:t>信号：</a:t>
            </a:r>
          </a:p>
        </p:txBody>
      </p:sp>
      <p:pic>
        <p:nvPicPr>
          <p:cNvPr id="6151" name="Picture 5" descr="BPSK_time_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62200"/>
            <a:ext cx="419100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6" descr="BPSK_freq_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2362200"/>
            <a:ext cx="419100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6146" name="Object 2"/>
          <p:cNvGraphicFramePr>
            <a:graphicFrameLocks noChangeAspect="1"/>
          </p:cNvGraphicFramePr>
          <p:nvPr>
            <p:extLst>
              <p:ext uri="{D42A27DB-BD31-4B8C-83A1-F6EECF244321}">
                <p14:modId xmlns:p14="http://schemas.microsoft.com/office/powerpoint/2010/main" val="97242507"/>
              </p:ext>
            </p:extLst>
          </p:nvPr>
        </p:nvGraphicFramePr>
        <p:xfrm>
          <a:off x="2452688" y="990600"/>
          <a:ext cx="4779962" cy="533400"/>
        </p:xfrm>
        <a:graphic>
          <a:graphicData uri="http://schemas.openxmlformats.org/presentationml/2006/ole">
            <mc:AlternateContent xmlns:mc="http://schemas.openxmlformats.org/markup-compatibility/2006">
              <mc:Choice xmlns:v="urn:schemas-microsoft-com:vml" Requires="v">
                <p:oleObj spid="_x0000_s3539" name="Equation" r:id="rId5" imgW="2044440" imgH="228600" progId="Equation.DSMT4">
                  <p:embed/>
                </p:oleObj>
              </mc:Choice>
              <mc:Fallback>
                <p:oleObj name="Equation" r:id="rId5" imgW="2044440" imgH="228600" progId="Equation.DSMT4">
                  <p:embed/>
                  <p:pic>
                    <p:nvPicPr>
                      <p:cNvPr id="6146" name="Object 2"/>
                      <p:cNvPicPr>
                        <a:picLocks noChangeAspect="1" noChangeArrowheads="1"/>
                      </p:cNvPicPr>
                      <p:nvPr/>
                    </p:nvPicPr>
                    <p:blipFill>
                      <a:blip r:embed="rId6"/>
                      <a:srcRect/>
                      <a:stretch>
                        <a:fillRect/>
                      </a:stretch>
                    </p:blipFill>
                    <p:spPr bwMode="auto">
                      <a:xfrm>
                        <a:off x="2452688" y="990600"/>
                        <a:ext cx="477996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4" name="Rectangle 11"/>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6147" name="Object 3"/>
          <p:cNvGraphicFramePr>
            <a:graphicFrameLocks noChangeAspect="1"/>
          </p:cNvGraphicFramePr>
          <p:nvPr/>
        </p:nvGraphicFramePr>
        <p:xfrm>
          <a:off x="1981200" y="1447800"/>
          <a:ext cx="2589213" cy="838200"/>
        </p:xfrm>
        <a:graphic>
          <a:graphicData uri="http://schemas.openxmlformats.org/presentationml/2006/ole">
            <mc:AlternateContent xmlns:mc="http://schemas.openxmlformats.org/markup-compatibility/2006">
              <mc:Choice xmlns:v="urn:schemas-microsoft-com:vml" Requires="v">
                <p:oleObj spid="_x0000_s3540" name="Equation" r:id="rId7" imgW="1320227" imgH="431613" progId="Equation.DSMT4">
                  <p:embed/>
                </p:oleObj>
              </mc:Choice>
              <mc:Fallback>
                <p:oleObj name="Equation" r:id="rId7" imgW="1320227" imgH="431613" progId="Equation.DSMT4">
                  <p:embed/>
                  <p:pic>
                    <p:nvPicPr>
                      <p:cNvPr id="614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1447800"/>
                        <a:ext cx="25892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5" name="Rectangle 13"/>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6148" name="Object 4"/>
          <p:cNvGraphicFramePr>
            <a:graphicFrameLocks noChangeAspect="1"/>
          </p:cNvGraphicFramePr>
          <p:nvPr/>
        </p:nvGraphicFramePr>
        <p:xfrm>
          <a:off x="4699000" y="1447800"/>
          <a:ext cx="1900238" cy="838200"/>
        </p:xfrm>
        <a:graphic>
          <a:graphicData uri="http://schemas.openxmlformats.org/presentationml/2006/ole">
            <mc:AlternateContent xmlns:mc="http://schemas.openxmlformats.org/markup-compatibility/2006">
              <mc:Choice xmlns:v="urn:schemas-microsoft-com:vml" Requires="v">
                <p:oleObj spid="_x0000_s3541" name="Equation" r:id="rId9" imgW="888614" imgH="393529" progId="Equation.DSMT4">
                  <p:embed/>
                </p:oleObj>
              </mc:Choice>
              <mc:Fallback>
                <p:oleObj name="Equation" r:id="rId9" imgW="888614" imgH="393529" progId="Equation.DSMT4">
                  <p:embed/>
                  <p:pic>
                    <p:nvPicPr>
                      <p:cNvPr id="6148"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9000" y="1447800"/>
                        <a:ext cx="1900238"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40415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endParaRPr lang="zh-CN" altLang="en-US" smtClean="0">
              <a:ea typeface="宋体" panose="02010600030101010101" pitchFamily="2" charset="-122"/>
            </a:endParaRP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019175"/>
            <a:ext cx="7805738"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2" name="组合 5"/>
          <p:cNvGrpSpPr>
            <a:grpSpLocks/>
          </p:cNvGrpSpPr>
          <p:nvPr/>
        </p:nvGrpSpPr>
        <p:grpSpPr bwMode="auto">
          <a:xfrm>
            <a:off x="838200" y="914400"/>
            <a:ext cx="7543800" cy="5562600"/>
            <a:chOff x="1143000" y="914400"/>
            <a:chExt cx="7112000" cy="5410200"/>
          </a:xfrm>
        </p:grpSpPr>
        <p:pic>
          <p:nvPicPr>
            <p:cNvPr id="450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14400"/>
              <a:ext cx="7112000" cy="5334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2" name="TextBox 4"/>
            <p:cNvSpPr txBox="1">
              <a:spLocks noChangeArrowheads="1"/>
            </p:cNvSpPr>
            <p:nvPr/>
          </p:nvSpPr>
          <p:spPr bwMode="auto">
            <a:xfrm>
              <a:off x="1752600" y="5862935"/>
              <a:ext cx="5867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altLang="zh-CN">
                  <a:ea typeface="宋体" panose="02010600030101010101" pitchFamily="2" charset="-122"/>
                </a:rPr>
                <a:t>L1</a:t>
              </a:r>
              <a:r>
                <a:rPr lang="zh-CN" altLang="en-US">
                  <a:ea typeface="宋体" panose="02010600030101010101" pitchFamily="2" charset="-122"/>
                </a:rPr>
                <a:t> </a:t>
              </a:r>
              <a:r>
                <a:rPr lang="en-US" altLang="zh-CN">
                  <a:ea typeface="宋体" panose="02010600030101010101" pitchFamily="2" charset="-122"/>
                </a:rPr>
                <a:t>C/A</a:t>
              </a:r>
              <a:r>
                <a:rPr lang="zh-CN" altLang="en-US">
                  <a:ea typeface="宋体" panose="02010600030101010101" pitchFamily="2" charset="-122"/>
                </a:rPr>
                <a:t>码的功率谱</a:t>
              </a:r>
            </a:p>
          </p:txBody>
        </p:sp>
      </p:grpSp>
    </p:spTree>
    <p:extLst>
      <p:ext uri="{BB962C8B-B14F-4D97-AF65-F5344CB8AC3E}">
        <p14:creationId xmlns:p14="http://schemas.microsoft.com/office/powerpoint/2010/main" val="174214568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en-US" altLang="zh-CN" smtClean="0">
                <a:ea typeface="宋体" panose="02010600030101010101" pitchFamily="2" charset="-122"/>
              </a:rPr>
              <a:t>GPS</a:t>
            </a:r>
            <a:r>
              <a:rPr lang="zh-CN" altLang="en-US" smtClean="0">
                <a:ea typeface="宋体" panose="02010600030101010101" pitchFamily="2" charset="-122"/>
              </a:rPr>
              <a:t>信号和噪声的功率谱密度</a:t>
            </a:r>
          </a:p>
        </p:txBody>
      </p:sp>
      <p:pic>
        <p:nvPicPr>
          <p:cNvPr id="460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1162050"/>
            <a:ext cx="889635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9299994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endParaRPr lang="zh-CN" altLang="en-US" smtClean="0">
              <a:ea typeface="宋体" panose="02010600030101010101" pitchFamily="2" charset="-122"/>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0675"/>
            <a:ext cx="5089525"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710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590675"/>
            <a:ext cx="5100638"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9" name="TextBox 4"/>
          <p:cNvSpPr txBox="1">
            <a:spLocks noChangeArrowheads="1"/>
          </p:cNvSpPr>
          <p:nvPr/>
        </p:nvSpPr>
        <p:spPr bwMode="auto">
          <a:xfrm>
            <a:off x="0" y="5257800"/>
            <a:ext cx="472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zh-CN" altLang="en-US">
                <a:ea typeface="宋体" panose="02010600030101010101" pitchFamily="2" charset="-122"/>
              </a:rPr>
              <a:t>接收信号的功率谱</a:t>
            </a:r>
          </a:p>
        </p:txBody>
      </p:sp>
      <p:sp>
        <p:nvSpPr>
          <p:cNvPr id="47110" name="TextBox 5"/>
          <p:cNvSpPr txBox="1">
            <a:spLocks noChangeArrowheads="1"/>
          </p:cNvSpPr>
          <p:nvPr/>
        </p:nvSpPr>
        <p:spPr bwMode="auto">
          <a:xfrm>
            <a:off x="4419600" y="5257800"/>
            <a:ext cx="472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zh-CN" altLang="en-US">
                <a:ea typeface="宋体" panose="02010600030101010101" pitchFamily="2" charset="-122"/>
              </a:rPr>
              <a:t>解扩之后的功率谱</a:t>
            </a:r>
          </a:p>
        </p:txBody>
      </p:sp>
    </p:spTree>
    <p:extLst>
      <p:ext uri="{BB962C8B-B14F-4D97-AF65-F5344CB8AC3E}">
        <p14:creationId xmlns:p14="http://schemas.microsoft.com/office/powerpoint/2010/main" val="3572354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800" dirty="0" smtClean="0"/>
              <a:t>基于线性卷积和快速卷积的</a:t>
            </a:r>
            <a:r>
              <a:rPr lang="en-US" altLang="zh-CN" sz="2800" dirty="0" smtClean="0"/>
              <a:t>GPS</a:t>
            </a:r>
            <a:r>
              <a:rPr lang="zh-CN" altLang="en-US" sz="2800" dirty="0"/>
              <a:t>信号的捕获</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接收信号：</a:t>
                </a:r>
                <a:endParaRPr lang="en-US" altLang="zh-CN" sz="2400" dirty="0" smtClean="0"/>
              </a:p>
              <a:p>
                <a:pPr marL="0" indent="0">
                  <a:buNone/>
                </a:pPr>
                <a14:m>
                  <m:oMath xmlns:m="http://schemas.openxmlformats.org/officeDocument/2006/math">
                    <m:r>
                      <a:rPr lang="zh-CN" altLang="en-US" sz="2400" i="1">
                        <a:latin typeface="Cambria Math" panose="02040503050406030204" pitchFamily="18" charset="0"/>
                      </a:rPr>
                      <m:t>𝑟</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zh-CN" altLang="en-US" sz="2400" i="1">
                            <a:latin typeface="Cambria Math" panose="02040503050406030204" pitchFamily="18" charset="0"/>
                          </a:rPr>
                          <m:t>𝐶</m:t>
                        </m:r>
                      </m:e>
                    </m:rad>
                    <m:r>
                      <a:rPr lang="zh-CN" altLang="en-US" sz="2400" i="1">
                        <a:latin typeface="Cambria Math" panose="02040503050406030204" pitchFamily="18" charset="0"/>
                      </a:rPr>
                      <m:t>𝐷</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𝜏</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𝜏</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d>
                      <m:dPr>
                        <m:ctrlPr>
                          <a:rPr lang="zh-CN" altLang="en-US" sz="2400" i="1">
                            <a:latin typeface="Cambria Math" panose="02040503050406030204" pitchFamily="18" charset="0"/>
                          </a:rPr>
                        </m:ctrlPr>
                      </m:dPr>
                      <m:e>
                        <m:r>
                          <a:rPr lang="zh-CN" altLang="en-US" sz="2400">
                            <a:latin typeface="Cambria Math" panose="02040503050406030204" pitchFamily="18" charset="0"/>
                          </a:rPr>
                          <m:t>2</m:t>
                        </m:r>
                        <m:r>
                          <a:rPr lang="zh-CN" altLang="en-US" sz="2400" i="1">
                            <a:latin typeface="Cambria Math" panose="02040503050406030204" pitchFamily="18" charset="0"/>
                          </a:rPr>
                          <m:t>𝜋</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𝐼𝐹</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𝐷</m:t>
                                </m:r>
                              </m:sub>
                            </m:sSub>
                          </m:e>
                        </m:d>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𝛿𝜃</m:t>
                        </m:r>
                      </m:e>
                    </m:d>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𝑡</m:t>
                    </m:r>
                    <m:r>
                      <a:rPr lang="en-US" altLang="zh-CN" sz="2400" b="1" i="1" smtClean="0">
                        <a:latin typeface="Cambria Math" panose="02040503050406030204" pitchFamily="18" charset="0"/>
                      </a:rPr>
                      <m:t>)</m:t>
                    </m:r>
                  </m:oMath>
                </a14:m>
                <a:r>
                  <a:rPr lang="en-US" altLang="zh-CN" sz="2400" dirty="0" smtClean="0"/>
                  <a:t> </a:t>
                </a:r>
                <a:endParaRPr lang="en-US" altLang="zh-CN" sz="2400" dirty="0"/>
              </a:p>
              <a:p>
                <a:r>
                  <a:rPr lang="zh-CN" altLang="en-US" sz="2400" dirty="0"/>
                  <a:t>本地信号：</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r>
                        <m:rPr>
                          <m:sty m:val="p"/>
                        </m:rPr>
                        <a:rPr lang="en-US" altLang="zh-CN" sz="2400" b="0" i="0" baseline="-25000" smtClean="0">
                          <a:latin typeface="Cambria Math" panose="02040503050406030204" pitchFamily="18" charset="0"/>
                        </a:rPr>
                        <m:t>Ref</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𝜏</m:t>
                          </m:r>
                        </m:e>
                        <m:sup>
                          <m:r>
                            <a:rPr lang="zh-CN" altLang="en-US" sz="2400">
                              <a:latin typeface="Cambria Math" panose="02040503050406030204" pitchFamily="18" charset="0"/>
                            </a:rPr>
                            <m:t>′</m:t>
                          </m:r>
                        </m:sup>
                      </m:sSup>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d>
                        <m:dPr>
                          <m:ctrlPr>
                            <a:rPr lang="zh-CN" altLang="en-US" sz="2400" i="1">
                              <a:latin typeface="Cambria Math" panose="02040503050406030204" pitchFamily="18" charset="0"/>
                            </a:rPr>
                          </m:ctrlPr>
                        </m:dPr>
                        <m:e>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𝐼𝐹</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𝑓</m:t>
                                  </m:r>
                                </m:e>
                                <m:sup>
                                  <m:r>
                                    <a:rPr lang="zh-CN" altLang="en-US" sz="2400">
                                      <a:latin typeface="Cambria Math" panose="02040503050406030204" pitchFamily="18" charset="0"/>
                                    </a:rPr>
                                    <m:t>′</m:t>
                                  </m:r>
                                </m:sup>
                              </m:sSup>
                            </m:e>
                            <m:sub>
                              <m:r>
                                <a:rPr lang="zh-CN" altLang="en-US" sz="2400" i="1">
                                  <a:latin typeface="Cambria Math" panose="02040503050406030204" pitchFamily="18" charset="0"/>
                                </a:rPr>
                                <m:t>𝐷</m:t>
                              </m:r>
                            </m:sub>
                          </m:sSub>
                          <m:r>
                            <a:rPr lang="zh-CN" altLang="en-US" sz="2400">
                              <a:latin typeface="Cambria Math" panose="02040503050406030204" pitchFamily="18" charset="0"/>
                            </a:rPr>
                            <m:t>)</m:t>
                          </m:r>
                          <m:r>
                            <a:rPr lang="zh-CN" altLang="en-US" sz="2400" i="1">
                              <a:latin typeface="Cambria Math" panose="02040503050406030204" pitchFamily="18" charset="0"/>
                            </a:rPr>
                            <m:t>𝑡</m:t>
                          </m:r>
                        </m:e>
                      </m:d>
                    </m:oMath>
                  </m:oMathPara>
                </a14:m>
                <a:endParaRPr lang="en-US" altLang="zh-CN" sz="2400" dirty="0" smtClean="0"/>
              </a:p>
              <a:p>
                <a:endParaRPr lang="en-US" altLang="zh-CN" sz="2400" dirty="0" smtClean="0"/>
              </a:p>
              <a:p>
                <a:endParaRPr lang="en-US" altLang="zh-CN" sz="2400" dirty="0"/>
              </a:p>
              <a:p>
                <a:endParaRPr lang="en-US" altLang="zh-CN" sz="2400" dirty="0" smtClean="0"/>
              </a:p>
              <a:p>
                <a:r>
                  <a:rPr lang="zh-CN" altLang="en-US" sz="2400" dirty="0" smtClean="0"/>
                  <a:t>现在我们把</a:t>
                </a:r>
                <a:r>
                  <a:rPr lang="en-US" altLang="zh-CN" sz="2400" dirty="0" smtClean="0"/>
                  <a:t>GPS</a:t>
                </a:r>
                <a:r>
                  <a:rPr lang="zh-CN" altLang="en-US" sz="2400" dirty="0" smtClean="0"/>
                  <a:t>信号的捕获看成是一个系统，本地参考信号看成是系统的冲激响应</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，对</a:t>
                </a:r>
                <a:r>
                  <a:rPr lang="en-US" altLang="zh-CN" sz="2400" dirty="0" smtClean="0"/>
                  <a:t>GPS</a:t>
                </a:r>
                <a:r>
                  <a:rPr lang="zh-CN" altLang="en-US" sz="2400" dirty="0" smtClean="0"/>
                  <a:t>信号</a:t>
                </a:r>
                <a14:m>
                  <m:oMath xmlns:m="http://schemas.openxmlformats.org/officeDocument/2006/math">
                    <m:d>
                      <m:dPr>
                        <m:begChr m:val=""/>
                        <m:ctrlPr>
                          <a:rPr lang="zh-CN" altLang="en-US" sz="2400" i="1">
                            <a:latin typeface="Cambria Math" panose="02040503050406030204" pitchFamily="18" charset="0"/>
                          </a:rPr>
                        </m:ctrlPr>
                      </m:dPr>
                      <m:e>
                        <m:r>
                          <a:rPr lang="en-US" altLang="zh-CN" sz="2400" b="0" i="1" smtClean="0">
                            <a:latin typeface="Cambria Math" panose="02040503050406030204" pitchFamily="18" charset="0"/>
                          </a:rPr>
                          <m:t>𝑟</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的捕获过程就可以看成是接收信号经过系统之后的响应。亦即</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𝑟</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m:oMathPara>
                </a14:m>
                <a:endParaRPr lang="en-US" altLang="zh-CN" sz="2400" dirty="0" smtClean="0"/>
              </a:p>
              <a:p>
                <a:pPr marL="0" indent="0">
                  <a:buNone/>
                </a:pPr>
                <a:r>
                  <a:rPr lang="zh-CN" altLang="en-US" sz="2400" dirty="0" smtClean="0"/>
                  <a:t>由于</a:t>
                </a:r>
                <a:r>
                  <a:rPr lang="en-US" altLang="zh-CN" sz="2400" dirty="0" smtClean="0"/>
                  <a:t>GPS</a:t>
                </a:r>
                <a:r>
                  <a:rPr lang="zh-CN" altLang="en-US" sz="2400" dirty="0" smtClean="0"/>
                  <a:t>信号是连续不断的，因此这就是典型的长信号卷积。</a:t>
                </a:r>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b="-3838"/>
                </a:stretch>
              </a:blipFill>
            </p:spPr>
            <p:txBody>
              <a:bodyPr/>
              <a:lstStyle/>
              <a:p>
                <a:r>
                  <a:rPr lang="zh-CN" altLang="en-US">
                    <a:noFill/>
                  </a:rPr>
                  <a:t> </a:t>
                </a:r>
              </a:p>
            </p:txBody>
          </p:sp>
        </mc:Fallback>
      </mc:AlternateContent>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0"/>
            <a:ext cx="81248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9501977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800" dirty="0"/>
              <a:t>基于线性卷积和快速卷积的</a:t>
            </a:r>
            <a:r>
              <a:rPr lang="en-US" altLang="zh-CN" sz="2800" dirty="0"/>
              <a:t>GPS</a:t>
            </a:r>
            <a:r>
              <a:rPr lang="zh-CN" altLang="en-US" sz="2800" dirty="0"/>
              <a:t>信号的捕获</a:t>
            </a:r>
          </a:p>
        </p:txBody>
      </p:sp>
      <mc:AlternateContent xmlns:mc="http://schemas.openxmlformats.org/markup-compatibility/2006" xmlns:a14="http://schemas.microsoft.com/office/drawing/2010/main">
        <mc:Choice Requires="a14">
          <p:sp>
            <p:nvSpPr>
              <p:cNvPr id="12" name="内容占位符 11"/>
              <p:cNvSpPr>
                <a:spLocks noGrp="1"/>
              </p:cNvSpPr>
              <p:nvPr>
                <p:ph idx="1"/>
              </p:nvPr>
            </p:nvSpPr>
            <p:spPr>
              <a:xfrm>
                <a:off x="3048000" y="990600"/>
                <a:ext cx="5791200" cy="5562600"/>
              </a:xfrm>
            </p:spPr>
            <p:txBody>
              <a:bodyPr/>
              <a:lstStyle/>
              <a:p>
                <a:pPr marL="0" indent="0">
                  <a:buNone/>
                </a:pPr>
                <a14:m>
                  <m:oMathPara xmlns:m="http://schemas.openxmlformats.org/officeDocument/2006/math">
                    <m:oMathParaPr>
                      <m:jc m:val="center"/>
                    </m:oMathParaPr>
                    <m:oMath xmlns:m="http://schemas.openxmlformats.org/officeDocument/2006/math">
                      <m:r>
                        <a:rPr lang="zh-CN" altLang="en-US" sz="2400" i="1" smtClean="0">
                          <a:latin typeface="Cambria Math" panose="02040503050406030204" pitchFamily="18" charset="0"/>
                        </a:rPr>
                        <m:t>𝑟</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𝑡</m:t>
                      </m:r>
                      <m:r>
                        <a:rPr lang="en-US" altLang="zh-CN" sz="2400" i="1">
                          <a:latin typeface="Cambria Math" panose="02040503050406030204" pitchFamily="18" charset="0"/>
                        </a:rPr>
                        <m:t>)</m:t>
                      </m:r>
                    </m:oMath>
                  </m:oMathPara>
                </a14:m>
                <a:endParaRPr lang="en-US" altLang="zh-CN" sz="2400" dirty="0" smtClean="0">
                  <a:latin typeface="Times New Roman" panose="02020603050405020304" pitchFamily="18" charset="0"/>
                </a:endParaRPr>
              </a:p>
              <a:p>
                <a:pPr marL="0" indent="0">
                  <a:buNone/>
                </a:pPr>
                <a:r>
                  <a:rPr lang="en-US" altLang="zh-CN" sz="2400" b="0" dirty="0">
                    <a:latin typeface="Times New Roman" panose="02020603050405020304" pitchFamily="18" charset="0"/>
                  </a:rPr>
                  <a:t>load </a:t>
                </a:r>
                <a:r>
                  <a:rPr lang="en-US" altLang="zh-CN" sz="2400" b="0" dirty="0" err="1">
                    <a:latin typeface="Times New Roman" panose="02020603050405020304" pitchFamily="18" charset="0"/>
                  </a:rPr>
                  <a:t>longSignal.mat</a:t>
                </a:r>
                <a:endParaRPr lang="en-US" altLang="zh-CN" sz="2400" b="0" dirty="0">
                  <a:latin typeface="Times New Roman" panose="02020603050405020304" pitchFamily="18" charset="0"/>
                </a:endParaRPr>
              </a:p>
              <a:p>
                <a:pPr marL="0" indent="0">
                  <a:buNone/>
                </a:pPr>
                <a:r>
                  <a:rPr lang="en-US" altLang="zh-CN" sz="2400" b="0" dirty="0" smtClean="0">
                    <a:latin typeface="Times New Roman" panose="02020603050405020304" pitchFamily="18" charset="0"/>
                  </a:rPr>
                  <a:t>plot(</a:t>
                </a:r>
                <a:r>
                  <a:rPr lang="en-US" altLang="zh-CN" sz="2400" b="0" dirty="0" err="1" smtClean="0">
                    <a:latin typeface="Times New Roman" panose="02020603050405020304" pitchFamily="18" charset="0"/>
                  </a:rPr>
                  <a:t>longSignal</a:t>
                </a:r>
                <a:r>
                  <a:rPr lang="en-US" altLang="zh-CN" sz="2400" b="0" dirty="0" smtClean="0">
                    <a:latin typeface="Times New Roman" panose="02020603050405020304" pitchFamily="18" charset="0"/>
                  </a:rPr>
                  <a:t>)</a:t>
                </a:r>
                <a:endParaRPr lang="en-US" altLang="zh-CN" sz="2400" b="0" dirty="0">
                  <a:latin typeface="Times New Roman" panose="02020603050405020304" pitchFamily="18" charset="0"/>
                </a:endParaRPr>
              </a:p>
              <a:p>
                <a:pPr marL="0" indent="0">
                  <a:buNone/>
                </a:pPr>
                <a:endParaRPr lang="en-US" altLang="zh-CN" sz="2400" dirty="0">
                  <a:latin typeface="Times New Roman" panose="02020603050405020304" pitchFamily="18" charset="0"/>
                </a:endParaRPr>
              </a:p>
              <a:p>
                <a:pPr marL="0" indent="0">
                  <a:buNone/>
                </a:pPr>
                <a:r>
                  <a:rPr lang="en-US" altLang="zh-CN" sz="2400" b="0" dirty="0" smtClean="0">
                    <a:latin typeface="Times New Roman" panose="02020603050405020304" pitchFamily="18" charset="0"/>
                  </a:rPr>
                  <a:t>plot(abs(</a:t>
                </a:r>
                <a:r>
                  <a:rPr lang="en-US" altLang="zh-CN" sz="2400" b="0" dirty="0" err="1" smtClean="0">
                    <a:latin typeface="Times New Roman" panose="02020603050405020304" pitchFamily="18" charset="0"/>
                  </a:rPr>
                  <a:t>fft</a:t>
                </a:r>
                <a:r>
                  <a:rPr lang="en-US" altLang="zh-CN" sz="2400" b="0" dirty="0" smtClean="0">
                    <a:latin typeface="Times New Roman" panose="02020603050405020304" pitchFamily="18" charset="0"/>
                  </a:rPr>
                  <a:t>(</a:t>
                </a:r>
                <a:r>
                  <a:rPr lang="en-US" altLang="zh-CN" sz="2400" b="0" dirty="0" err="1" smtClean="0">
                    <a:latin typeface="Times New Roman" panose="02020603050405020304" pitchFamily="18" charset="0"/>
                  </a:rPr>
                  <a:t>longSignal</a:t>
                </a:r>
                <a:r>
                  <a:rPr lang="en-US" altLang="zh-CN" sz="2400" b="0" dirty="0" smtClean="0">
                    <a:latin typeface="Times New Roman" panose="02020603050405020304" pitchFamily="18" charset="0"/>
                  </a:rPr>
                  <a:t>)))</a:t>
                </a:r>
              </a:p>
              <a:p>
                <a:pPr marL="0" indent="0">
                  <a:buNone/>
                </a:pPr>
                <a:r>
                  <a:rPr lang="en-US" altLang="zh-CN" sz="2400" b="0" dirty="0">
                    <a:latin typeface="Times New Roman" panose="02020603050405020304" pitchFamily="18" charset="0"/>
                  </a:rPr>
                  <a:t>plot(abs(</a:t>
                </a:r>
                <a:r>
                  <a:rPr lang="en-US" altLang="zh-CN" sz="2400" b="0" dirty="0" err="1">
                    <a:latin typeface="Times New Roman" panose="02020603050405020304" pitchFamily="18" charset="0"/>
                  </a:rPr>
                  <a:t>fft</a:t>
                </a:r>
                <a:r>
                  <a:rPr lang="en-US" altLang="zh-CN" sz="2400" b="0" dirty="0">
                    <a:latin typeface="Times New Roman" panose="02020603050405020304" pitchFamily="18" charset="0"/>
                  </a:rPr>
                  <a:t>(</a:t>
                </a:r>
                <a:r>
                  <a:rPr lang="en-US" altLang="zh-CN" sz="2400" b="0" dirty="0" err="1">
                    <a:latin typeface="Times New Roman" panose="02020603050405020304" pitchFamily="18" charset="0"/>
                  </a:rPr>
                  <a:t>longSignal</a:t>
                </a:r>
                <a:r>
                  <a:rPr lang="en-US" altLang="zh-CN" sz="2400" b="0" dirty="0">
                    <a:solidFill>
                      <a:srgbClr val="FF0000"/>
                    </a:solidFill>
                    <a:latin typeface="Times New Roman" panose="02020603050405020304" pitchFamily="18" charset="0"/>
                  </a:rPr>
                  <a:t>-mean(</a:t>
                </a:r>
                <a:r>
                  <a:rPr lang="en-US" altLang="zh-CN" sz="2400" b="0" dirty="0" err="1">
                    <a:solidFill>
                      <a:srgbClr val="FF0000"/>
                    </a:solidFill>
                    <a:latin typeface="Times New Roman" panose="02020603050405020304" pitchFamily="18" charset="0"/>
                  </a:rPr>
                  <a:t>longSignal</a:t>
                </a:r>
                <a:r>
                  <a:rPr lang="en-US" altLang="zh-CN" sz="2400" b="0" dirty="0">
                    <a:solidFill>
                      <a:srgbClr val="FF0000"/>
                    </a:solidFill>
                    <a:latin typeface="Times New Roman" panose="02020603050405020304" pitchFamily="18" charset="0"/>
                  </a:rPr>
                  <a:t>)</a:t>
                </a:r>
                <a:r>
                  <a:rPr lang="en-US" altLang="zh-CN" sz="2400" b="0" dirty="0">
                    <a:latin typeface="Times New Roman" panose="02020603050405020304" pitchFamily="18" charset="0"/>
                  </a:rPr>
                  <a:t>)))</a:t>
                </a:r>
              </a:p>
              <a:p>
                <a:pPr marL="0" indent="0">
                  <a:buNone/>
                </a:pPr>
                <a:endParaRPr lang="en-US" altLang="zh-CN" sz="2400" b="0" dirty="0">
                  <a:latin typeface="Times New Roman" panose="02020603050405020304" pitchFamily="18" charset="0"/>
                </a:endParaRPr>
              </a:p>
              <a:p>
                <a:pPr marL="0" indent="0">
                  <a:buNone/>
                </a:pPr>
                <a:endParaRPr lang="en-US" altLang="zh-CN" sz="2400" dirty="0">
                  <a:latin typeface="Times New Roman" panose="02020603050405020304" pitchFamily="18" charset="0"/>
                </a:endParaRPr>
              </a:p>
              <a:p>
                <a:pPr marL="0" indent="0">
                  <a:buNone/>
                </a:pPr>
                <a:endParaRPr lang="zh-CN" altLang="en-US" sz="2400" dirty="0">
                  <a:latin typeface="Times New Roman" panose="02020603050405020304" pitchFamily="18" charset="0"/>
                </a:endParaRPr>
              </a:p>
            </p:txBody>
          </p:sp>
        </mc:Choice>
        <mc:Fallback xmlns="">
          <p:sp>
            <p:nvSpPr>
              <p:cNvPr id="12" name="内容占位符 11"/>
              <p:cNvSpPr>
                <a:spLocks noGrp="1" noRot="1" noChangeAspect="1" noMove="1" noResize="1" noEditPoints="1" noAdjustHandles="1" noChangeArrowheads="1" noChangeShapeType="1" noTextEdit="1"/>
              </p:cNvSpPr>
              <p:nvPr>
                <p:ph idx="1"/>
              </p:nvPr>
            </p:nvSpPr>
            <p:spPr>
              <a:xfrm>
                <a:off x="3048000" y="990600"/>
                <a:ext cx="5791200" cy="5562600"/>
              </a:xfrm>
              <a:blipFill>
                <a:blip r:embed="rId2"/>
                <a:stretch>
                  <a:fillRect l="-1579"/>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52400" y="821635"/>
            <a:ext cx="3448422" cy="2581342"/>
          </a:xfrm>
          <a:prstGeom prst="rect">
            <a:avLst/>
          </a:prstGeom>
        </p:spPr>
      </p:pic>
      <p:grpSp>
        <p:nvGrpSpPr>
          <p:cNvPr id="19" name="组合 18"/>
          <p:cNvGrpSpPr/>
          <p:nvPr/>
        </p:nvGrpSpPr>
        <p:grpSpPr>
          <a:xfrm>
            <a:off x="-152400" y="2971800"/>
            <a:ext cx="6400800" cy="3343342"/>
            <a:chOff x="-152400" y="2971800"/>
            <a:chExt cx="6400800" cy="3343342"/>
          </a:xfrm>
        </p:grpSpPr>
        <p:pic>
          <p:nvPicPr>
            <p:cNvPr id="9" name="图片 8"/>
            <p:cNvPicPr>
              <a:picLocks noChangeAspect="1"/>
            </p:cNvPicPr>
            <p:nvPr/>
          </p:nvPicPr>
          <p:blipFill>
            <a:blip r:embed="rId4"/>
            <a:stretch>
              <a:fillRect/>
            </a:stretch>
          </p:blipFill>
          <p:spPr>
            <a:xfrm>
              <a:off x="-152400" y="3733800"/>
              <a:ext cx="3448422" cy="2581342"/>
            </a:xfrm>
            <a:prstGeom prst="rect">
              <a:avLst/>
            </a:prstGeom>
          </p:spPr>
        </p:pic>
        <p:sp>
          <p:nvSpPr>
            <p:cNvPr id="18" name="矩形标注 17"/>
            <p:cNvSpPr/>
            <p:nvPr/>
          </p:nvSpPr>
          <p:spPr bwMode="auto">
            <a:xfrm>
              <a:off x="3048000" y="2971800"/>
              <a:ext cx="3200400" cy="381000"/>
            </a:xfrm>
            <a:prstGeom prst="wedgeRectCallout">
              <a:avLst>
                <a:gd name="adj1" fmla="val -74711"/>
                <a:gd name="adj2" fmla="val 165357"/>
              </a:avLst>
            </a:prstGeom>
            <a:noFill/>
            <a:ln w="19050" cap="flat" cmpd="sng" algn="ctr">
              <a:solidFill>
                <a:srgbClr val="0000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grpSp>
        <p:nvGrpSpPr>
          <p:cNvPr id="16" name="组合 15"/>
          <p:cNvGrpSpPr/>
          <p:nvPr/>
        </p:nvGrpSpPr>
        <p:grpSpPr>
          <a:xfrm>
            <a:off x="304800" y="4495800"/>
            <a:ext cx="1896388" cy="2152710"/>
            <a:chOff x="304800" y="4495800"/>
            <a:chExt cx="1896388" cy="2152710"/>
          </a:xfrm>
        </p:grpSpPr>
        <p:cxnSp>
          <p:nvCxnSpPr>
            <p:cNvPr id="15" name="直接箭头连接符 14"/>
            <p:cNvCxnSpPr>
              <a:stCxn id="13" idx="0"/>
            </p:cNvCxnSpPr>
            <p:nvPr/>
          </p:nvCxnSpPr>
          <p:spPr bwMode="auto">
            <a:xfrm flipH="1" flipV="1">
              <a:off x="304800" y="4495800"/>
              <a:ext cx="1291094" cy="17526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sp>
          <p:nvSpPr>
            <p:cNvPr id="13" name="文本框 12"/>
            <p:cNvSpPr txBox="1"/>
            <p:nvPr/>
          </p:nvSpPr>
          <p:spPr>
            <a:xfrm>
              <a:off x="990600" y="6248400"/>
              <a:ext cx="1210588" cy="400110"/>
            </a:xfrm>
            <a:prstGeom prst="rect">
              <a:avLst/>
            </a:prstGeom>
            <a:noFill/>
          </p:spPr>
          <p:txBody>
            <a:bodyPr wrap="none" rtlCol="0">
              <a:spAutoFit/>
            </a:bodyPr>
            <a:lstStyle/>
            <a:p>
              <a:r>
                <a:rPr lang="zh-CN" altLang="en-US" sz="2000" dirty="0" smtClean="0"/>
                <a:t>直流分量</a:t>
              </a:r>
              <a:endParaRPr lang="zh-CN" altLang="en-US" sz="2000" dirty="0"/>
            </a:p>
          </p:txBody>
        </p:sp>
      </p:grpSp>
      <p:grpSp>
        <p:nvGrpSpPr>
          <p:cNvPr id="21" name="组合 20"/>
          <p:cNvGrpSpPr/>
          <p:nvPr/>
        </p:nvGrpSpPr>
        <p:grpSpPr>
          <a:xfrm>
            <a:off x="3124200" y="3352800"/>
            <a:ext cx="6115422" cy="3267142"/>
            <a:chOff x="3124200" y="3352800"/>
            <a:chExt cx="6115422" cy="3267142"/>
          </a:xfrm>
        </p:grpSpPr>
        <p:pic>
          <p:nvPicPr>
            <p:cNvPr id="17" name="图片 16"/>
            <p:cNvPicPr>
              <a:picLocks noChangeAspect="1"/>
            </p:cNvPicPr>
            <p:nvPr/>
          </p:nvPicPr>
          <p:blipFill>
            <a:blip r:embed="rId5"/>
            <a:stretch>
              <a:fillRect/>
            </a:stretch>
          </p:blipFill>
          <p:spPr>
            <a:xfrm>
              <a:off x="5791200" y="4038600"/>
              <a:ext cx="3448422" cy="2581342"/>
            </a:xfrm>
            <a:prstGeom prst="rect">
              <a:avLst/>
            </a:prstGeom>
          </p:spPr>
        </p:pic>
        <p:sp>
          <p:nvSpPr>
            <p:cNvPr id="20" name="矩形标注 19"/>
            <p:cNvSpPr/>
            <p:nvPr/>
          </p:nvSpPr>
          <p:spPr bwMode="auto">
            <a:xfrm>
              <a:off x="3124200" y="3352800"/>
              <a:ext cx="5410200" cy="447742"/>
            </a:xfrm>
            <a:prstGeom prst="wedgeRectCallout">
              <a:avLst>
                <a:gd name="adj1" fmla="val 32371"/>
                <a:gd name="adj2" fmla="val 115760"/>
              </a:avLst>
            </a:prstGeom>
            <a:noFill/>
            <a:ln w="19050" cap="flat" cmpd="sng" algn="ctr">
              <a:solidFill>
                <a:srgbClr val="0000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796609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par>
                          <p:cTn id="11" fill="hold">
                            <p:stCondLst>
                              <p:cond delay="0"/>
                            </p:stCondLst>
                            <p:childTnLst>
                              <p:par>
                                <p:cTn id="12" presetID="6" presetClass="entr" presetSubtype="16" fill="hold" nodeType="afterEffect">
                                  <p:stCondLst>
                                    <p:cond delay="200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barn(inVertical)">
                                      <p:cBhvr>
                                        <p:cTn id="19" dur="500"/>
                                        <p:tgtEl>
                                          <p:spTgt spid="1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2">
                                            <p:txEl>
                                              <p:pRg st="5" end="5"/>
                                            </p:txEl>
                                          </p:spTgt>
                                        </p:tgtEl>
                                        <p:attrNameLst>
                                          <p:attrName>style.visibility</p:attrName>
                                        </p:attrNameLst>
                                      </p:cBhvr>
                                      <p:to>
                                        <p:strVal val="visible"/>
                                      </p:to>
                                    </p:set>
                                    <p:animEffect transition="in" filter="barn(inVertical)">
                                      <p:cBhvr>
                                        <p:cTn id="34" dur="500"/>
                                        <p:tgtEl>
                                          <p:spTgt spid="12">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800" dirty="0"/>
              <a:t>基于线性卷积和快速卷积的</a:t>
            </a:r>
            <a:r>
              <a:rPr lang="en-US" altLang="zh-CN" sz="2800" dirty="0"/>
              <a:t>GPS</a:t>
            </a:r>
            <a:r>
              <a:rPr lang="zh-CN" altLang="en-US" sz="2800" dirty="0"/>
              <a:t>信号的捕获</a:t>
            </a:r>
          </a:p>
        </p:txBody>
      </p:sp>
      <p:sp>
        <p:nvSpPr>
          <p:cNvPr id="6" name="内容占位符 5"/>
          <p:cNvSpPr>
            <a:spLocks noGrp="1"/>
          </p:cNvSpPr>
          <p:nvPr>
            <p:ph idx="1"/>
          </p:nvPr>
        </p:nvSpPr>
        <p:spPr>
          <a:xfrm>
            <a:off x="304800" y="990600"/>
            <a:ext cx="8686800" cy="5562600"/>
          </a:xfrm>
        </p:spPr>
        <p:txBody>
          <a:bodyPr/>
          <a:lstStyle/>
          <a:p>
            <a:pPr marL="0" indent="0">
              <a:buNone/>
            </a:pPr>
            <a:r>
              <a:rPr lang="en-US" altLang="zh-CN" sz="1800" b="0" dirty="0" err="1">
                <a:latin typeface="Times New Roman" panose="02020603050405020304" pitchFamily="18" charset="0"/>
              </a:rPr>
              <a:t>samplingFreq</a:t>
            </a:r>
            <a:r>
              <a:rPr lang="en-US" altLang="zh-CN" sz="1800" b="0" dirty="0">
                <a:latin typeface="Times New Roman" panose="02020603050405020304" pitchFamily="18" charset="0"/>
              </a:rPr>
              <a:t>=38192000;  %</a:t>
            </a:r>
            <a:r>
              <a:rPr lang="zh-CN" altLang="en-US" sz="1800" b="0" dirty="0">
                <a:latin typeface="Times New Roman" panose="02020603050405020304" pitchFamily="18" charset="0"/>
              </a:rPr>
              <a:t>采样频率</a:t>
            </a:r>
          </a:p>
          <a:p>
            <a:pPr marL="0" indent="0">
              <a:buNone/>
            </a:pPr>
            <a:r>
              <a:rPr lang="en-US" altLang="zh-CN" sz="1800" b="0" dirty="0" err="1">
                <a:latin typeface="Times New Roman" panose="02020603050405020304" pitchFamily="18" charset="0"/>
              </a:rPr>
              <a:t>codeFreqBasis</a:t>
            </a:r>
            <a:r>
              <a:rPr lang="en-US" altLang="zh-CN" sz="1800" b="0" dirty="0">
                <a:latin typeface="Times New Roman" panose="02020603050405020304" pitchFamily="18" charset="0"/>
              </a:rPr>
              <a:t>=1023000;  %GPS</a:t>
            </a:r>
            <a:r>
              <a:rPr lang="zh-CN" altLang="en-US" sz="1800" b="0" dirty="0">
                <a:latin typeface="Times New Roman" panose="02020603050405020304" pitchFamily="18" charset="0"/>
              </a:rPr>
              <a:t>信号码率</a:t>
            </a:r>
          </a:p>
          <a:p>
            <a:pPr marL="0" indent="0">
              <a:buNone/>
            </a:pPr>
            <a:r>
              <a:rPr lang="en-US" altLang="zh-CN" sz="1800" b="0" dirty="0" err="1">
                <a:latin typeface="Times New Roman" panose="02020603050405020304" pitchFamily="18" charset="0"/>
              </a:rPr>
              <a:t>codeLength</a:t>
            </a:r>
            <a:r>
              <a:rPr lang="en-US" altLang="zh-CN" sz="1800" b="0" dirty="0">
                <a:latin typeface="Times New Roman" panose="02020603050405020304" pitchFamily="18" charset="0"/>
              </a:rPr>
              <a:t>=1023;        %GPS</a:t>
            </a:r>
            <a:r>
              <a:rPr lang="zh-CN" altLang="en-US" sz="1800" b="0" dirty="0">
                <a:latin typeface="Times New Roman" panose="02020603050405020304" pitchFamily="18" charset="0"/>
              </a:rPr>
              <a:t>信号码长</a:t>
            </a:r>
          </a:p>
          <a:p>
            <a:pPr marL="0" indent="0">
              <a:buNone/>
            </a:pPr>
            <a:r>
              <a:rPr lang="en-US" altLang="zh-CN" sz="1800" b="0" dirty="0" err="1">
                <a:latin typeface="Times New Roman" panose="02020603050405020304" pitchFamily="18" charset="0"/>
              </a:rPr>
              <a:t>samplesPerCode</a:t>
            </a:r>
            <a:r>
              <a:rPr lang="en-US" altLang="zh-CN" sz="1800" b="0" dirty="0">
                <a:latin typeface="Times New Roman" panose="02020603050405020304" pitchFamily="18" charset="0"/>
              </a:rPr>
              <a:t> = round(</a:t>
            </a:r>
            <a:r>
              <a:rPr lang="en-US" altLang="zh-CN" sz="1800" b="0" dirty="0" err="1">
                <a:latin typeface="Times New Roman" panose="02020603050405020304" pitchFamily="18" charset="0"/>
              </a:rPr>
              <a:t>samplingFreq</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codeFreqBasis</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codeLength</a:t>
            </a:r>
            <a:r>
              <a:rPr lang="en-US" altLang="zh-CN" sz="1800" b="0" dirty="0">
                <a:latin typeface="Times New Roman" panose="02020603050405020304" pitchFamily="18" charset="0"/>
              </a:rPr>
              <a:t>));%</a:t>
            </a:r>
            <a:r>
              <a:rPr lang="zh-CN" altLang="en-US" sz="1800" b="0" dirty="0">
                <a:latin typeface="Times New Roman" panose="02020603050405020304" pitchFamily="18" charset="0"/>
              </a:rPr>
              <a:t>每个码的采样</a:t>
            </a:r>
            <a:r>
              <a:rPr lang="zh-CN" altLang="en-US" sz="1800" b="0" dirty="0" smtClean="0">
                <a:latin typeface="Times New Roman" panose="02020603050405020304" pitchFamily="18" charset="0"/>
              </a:rPr>
              <a:t>点数</a:t>
            </a:r>
            <a:endParaRPr lang="en-US" altLang="zh-CN" sz="1800" b="0" dirty="0" smtClean="0">
              <a:latin typeface="Times New Roman" panose="02020603050405020304" pitchFamily="18" charset="0"/>
            </a:endParaRPr>
          </a:p>
          <a:p>
            <a:pPr marL="0" indent="0">
              <a:buNone/>
            </a:pPr>
            <a:r>
              <a:rPr lang="en-US" altLang="zh-CN" sz="1800" b="0" dirty="0" err="1">
                <a:latin typeface="Times New Roman" panose="02020603050405020304" pitchFamily="18" charset="0"/>
              </a:rPr>
              <a:t>ts</a:t>
            </a:r>
            <a:r>
              <a:rPr lang="en-US" altLang="zh-CN" sz="1800" b="0" dirty="0">
                <a:latin typeface="Times New Roman" panose="02020603050405020304" pitchFamily="18" charset="0"/>
              </a:rPr>
              <a:t> = 1 / </a:t>
            </a:r>
            <a:r>
              <a:rPr lang="en-US" altLang="zh-CN" sz="1800" b="0" dirty="0" err="1">
                <a:latin typeface="Times New Roman" panose="02020603050405020304" pitchFamily="18" charset="0"/>
              </a:rPr>
              <a:t>samplingFreq</a:t>
            </a:r>
            <a:r>
              <a:rPr lang="en-US" altLang="zh-CN" sz="1800" b="0" dirty="0" smtClean="0">
                <a:latin typeface="Times New Roman" panose="02020603050405020304" pitchFamily="18" charset="0"/>
              </a:rPr>
              <a:t>;	%</a:t>
            </a:r>
            <a:r>
              <a:rPr lang="zh-CN" altLang="en-US" sz="1800" b="0" dirty="0" smtClean="0">
                <a:latin typeface="Times New Roman" panose="02020603050405020304" pitchFamily="18" charset="0"/>
              </a:rPr>
              <a:t>采样间隔</a:t>
            </a:r>
            <a:endParaRPr lang="zh-CN" altLang="en-US" sz="1800" b="0" dirty="0">
              <a:latin typeface="Times New Roman" panose="02020603050405020304" pitchFamily="18" charset="0"/>
            </a:endParaRPr>
          </a:p>
          <a:p>
            <a:pPr marL="0" indent="0">
              <a:buNone/>
            </a:pPr>
            <a:r>
              <a:rPr lang="en-US" altLang="zh-CN" sz="1800" b="0" dirty="0" err="1" smtClean="0">
                <a:latin typeface="Times New Roman" panose="02020603050405020304" pitchFamily="18" charset="0"/>
              </a:rPr>
              <a:t>phasePoints</a:t>
            </a:r>
            <a:r>
              <a:rPr lang="en-US" altLang="zh-CN" sz="1800" b="0" dirty="0" smtClean="0">
                <a:latin typeface="Times New Roman" panose="02020603050405020304" pitchFamily="18" charset="0"/>
              </a:rPr>
              <a:t> </a:t>
            </a:r>
            <a:r>
              <a:rPr lang="en-US" altLang="zh-CN" sz="1800" b="0" dirty="0">
                <a:latin typeface="Times New Roman" panose="02020603050405020304" pitchFamily="18" charset="0"/>
              </a:rPr>
              <a:t>= (0 : (samplesPerCode-1)) * 2 * pi * </a:t>
            </a:r>
            <a:r>
              <a:rPr lang="en-US" altLang="zh-CN" sz="1800" b="0" dirty="0" err="1">
                <a:latin typeface="Times New Roman" panose="02020603050405020304" pitchFamily="18" charset="0"/>
              </a:rPr>
              <a:t>ts</a:t>
            </a:r>
            <a:r>
              <a:rPr lang="en-US" altLang="zh-CN" sz="1800" b="0" dirty="0" smtClean="0">
                <a:latin typeface="Times New Roman" panose="02020603050405020304" pitchFamily="18" charset="0"/>
              </a:rPr>
              <a:t>;	%</a:t>
            </a:r>
            <a:r>
              <a:rPr lang="zh-CN" altLang="en-US" sz="1800" b="0" dirty="0">
                <a:latin typeface="Times New Roman" panose="02020603050405020304" pitchFamily="18" charset="0"/>
              </a:rPr>
              <a:t>产生载波相位</a:t>
            </a:r>
            <a:endParaRPr lang="zh-CN" altLang="en-US" sz="1800" b="0" dirty="0" smtClean="0">
              <a:latin typeface="Times New Roman" panose="02020603050405020304" pitchFamily="18" charset="0"/>
            </a:endParaRPr>
          </a:p>
          <a:p>
            <a:pPr marL="0" indent="0">
              <a:buNone/>
            </a:pPr>
            <a:r>
              <a:rPr lang="en-US" altLang="zh-CN" sz="1800" b="0" dirty="0">
                <a:latin typeface="Times New Roman" panose="02020603050405020304" pitchFamily="18" charset="0"/>
              </a:rPr>
              <a:t>load </a:t>
            </a:r>
            <a:r>
              <a:rPr lang="en-US" altLang="zh-CN" sz="1800" b="0" dirty="0" err="1" smtClean="0">
                <a:latin typeface="Times New Roman" panose="02020603050405020304" pitchFamily="18" charset="0"/>
              </a:rPr>
              <a:t>caCodesTable.mat</a:t>
            </a:r>
            <a:r>
              <a:rPr lang="en-US" altLang="zh-CN" sz="1800" b="0" dirty="0" smtClean="0">
                <a:latin typeface="Times New Roman" panose="02020603050405020304" pitchFamily="18" charset="0"/>
              </a:rPr>
              <a:t>	%</a:t>
            </a:r>
            <a:r>
              <a:rPr lang="zh-CN" altLang="en-US" sz="1800" b="0" dirty="0">
                <a:latin typeface="Times New Roman" panose="02020603050405020304" pitchFamily="18" charset="0"/>
              </a:rPr>
              <a:t>载入</a:t>
            </a:r>
            <a:r>
              <a:rPr lang="en-US" altLang="zh-CN" sz="1800" b="0" dirty="0">
                <a:latin typeface="Times New Roman" panose="02020603050405020304" pitchFamily="18" charset="0"/>
              </a:rPr>
              <a:t>CA</a:t>
            </a:r>
            <a:r>
              <a:rPr lang="zh-CN" altLang="en-US" sz="1800" b="0" dirty="0">
                <a:latin typeface="Times New Roman" panose="02020603050405020304" pitchFamily="18" charset="0"/>
              </a:rPr>
              <a:t>码的码</a:t>
            </a:r>
            <a:r>
              <a:rPr lang="zh-CN" altLang="en-US" sz="1800" b="0" dirty="0" smtClean="0">
                <a:latin typeface="Times New Roman" panose="02020603050405020304" pitchFamily="18" charset="0"/>
              </a:rPr>
              <a:t>表</a:t>
            </a:r>
            <a:endParaRPr lang="en-US" altLang="zh-CN" sz="1800" b="0" dirty="0" smtClean="0">
              <a:latin typeface="Times New Roman" panose="02020603050405020304" pitchFamily="18" charset="0"/>
            </a:endParaRPr>
          </a:p>
          <a:p>
            <a:pPr marL="0" indent="0">
              <a:buNone/>
            </a:pPr>
            <a:r>
              <a:rPr lang="en-US" altLang="zh-CN" sz="1800" b="0" dirty="0">
                <a:latin typeface="Times New Roman" panose="02020603050405020304" pitchFamily="18" charset="0"/>
              </a:rPr>
              <a:t>IF=9548000</a:t>
            </a:r>
            <a:r>
              <a:rPr lang="en-US" altLang="zh-CN" sz="1800" b="0" dirty="0" smtClean="0">
                <a:latin typeface="Times New Roman" panose="02020603050405020304" pitchFamily="18" charset="0"/>
              </a:rPr>
              <a:t>;	%</a:t>
            </a:r>
            <a:r>
              <a:rPr lang="zh-CN" altLang="en-US" sz="1800" b="0" dirty="0">
                <a:latin typeface="Times New Roman" panose="02020603050405020304" pitchFamily="18" charset="0"/>
              </a:rPr>
              <a:t>中频本振信号频率</a:t>
            </a:r>
          </a:p>
          <a:p>
            <a:pPr marL="0" indent="0">
              <a:buNone/>
            </a:pPr>
            <a:r>
              <a:rPr lang="en-US" altLang="zh-CN" sz="1800" b="0" dirty="0" err="1">
                <a:latin typeface="Times New Roman" panose="02020603050405020304" pitchFamily="18" charset="0"/>
              </a:rPr>
              <a:t>acqThreshold</a:t>
            </a:r>
            <a:r>
              <a:rPr lang="en-US" altLang="zh-CN" sz="1800" b="0" dirty="0">
                <a:latin typeface="Times New Roman" panose="02020603050405020304" pitchFamily="18" charset="0"/>
              </a:rPr>
              <a:t>=2.5</a:t>
            </a:r>
            <a:r>
              <a:rPr lang="en-US" altLang="zh-CN" sz="1800" b="0" dirty="0" smtClean="0">
                <a:latin typeface="Times New Roman" panose="02020603050405020304" pitchFamily="18" charset="0"/>
              </a:rPr>
              <a:t>;</a:t>
            </a:r>
          </a:p>
          <a:p>
            <a:pPr marL="0" indent="0">
              <a:buNone/>
            </a:pPr>
            <a:r>
              <a:rPr lang="en-US" altLang="zh-CN" sz="1800" b="0" dirty="0">
                <a:latin typeface="Times New Roman" panose="02020603050405020304" pitchFamily="18" charset="0"/>
              </a:rPr>
              <a:t>for PRN = </a:t>
            </a:r>
            <a:r>
              <a:rPr lang="en-US" altLang="zh-CN" sz="1800" b="0" dirty="0" smtClean="0">
                <a:latin typeface="Times New Roman" panose="02020603050405020304" pitchFamily="18" charset="0"/>
              </a:rPr>
              <a:t>1:32	%</a:t>
            </a:r>
            <a:r>
              <a:rPr lang="zh-CN" altLang="en-US" sz="1800" b="0" dirty="0" smtClean="0">
                <a:latin typeface="Times New Roman" panose="02020603050405020304" pitchFamily="18" charset="0"/>
              </a:rPr>
              <a:t>卫星编号</a:t>
            </a:r>
            <a:endParaRPr lang="en-US" altLang="zh-CN" sz="1800" b="0" dirty="0" smtClean="0">
              <a:latin typeface="Times New Roman" panose="02020603050405020304" pitchFamily="18" charset="0"/>
            </a:endParaRPr>
          </a:p>
          <a:p>
            <a:pPr marL="0" indent="0">
              <a:buNone/>
            </a:pPr>
            <a:r>
              <a:rPr lang="en-US" altLang="zh-CN" sz="1800" b="0" dirty="0" smtClean="0">
                <a:latin typeface="Times New Roman" panose="02020603050405020304" pitchFamily="18" charset="0"/>
              </a:rPr>
              <a:t>      </a:t>
            </a:r>
            <a:r>
              <a:rPr lang="en-US" altLang="zh-CN" sz="1800" b="0" dirty="0" err="1" smtClean="0">
                <a:latin typeface="Times New Roman" panose="02020603050405020304" pitchFamily="18" charset="0"/>
              </a:rPr>
              <a:t>caCodeFreqDom</a:t>
            </a:r>
            <a:r>
              <a:rPr lang="en-US" altLang="zh-CN" sz="1800" b="0" dirty="0" smtClean="0">
                <a:latin typeface="Times New Roman" panose="02020603050405020304" pitchFamily="18" charset="0"/>
              </a:rPr>
              <a:t> </a:t>
            </a:r>
            <a:r>
              <a:rPr lang="en-US" altLang="zh-CN" sz="1800" b="0" dirty="0">
                <a:latin typeface="Times New Roman" panose="02020603050405020304" pitchFamily="18" charset="0"/>
              </a:rPr>
              <a:t>= </a:t>
            </a:r>
            <a:r>
              <a:rPr lang="en-US" altLang="zh-CN" sz="1800" b="0" dirty="0" err="1">
                <a:latin typeface="Times New Roman" panose="02020603050405020304" pitchFamily="18" charset="0"/>
              </a:rPr>
              <a:t>conj</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fft</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caCodesTable</a:t>
            </a:r>
            <a:r>
              <a:rPr lang="en-US" altLang="zh-CN" sz="1800" b="0" dirty="0">
                <a:latin typeface="Times New Roman" panose="02020603050405020304" pitchFamily="18" charset="0"/>
              </a:rPr>
              <a:t>(PRN, </a:t>
            </a:r>
            <a:r>
              <a:rPr lang="en-US" altLang="zh-CN" sz="1800" b="0" dirty="0" smtClean="0">
                <a:latin typeface="Times New Roman" panose="02020603050405020304" pitchFamily="18" charset="0"/>
              </a:rPr>
              <a:t>:)));</a:t>
            </a:r>
          </a:p>
          <a:p>
            <a:pPr marL="0" indent="0">
              <a:buNone/>
            </a:pPr>
            <a:r>
              <a:rPr lang="en-US" altLang="zh-CN" sz="1800" b="0" dirty="0" smtClean="0">
                <a:latin typeface="Times New Roman" panose="02020603050405020304" pitchFamily="18" charset="0"/>
              </a:rPr>
              <a:t>      for </a:t>
            </a:r>
            <a:r>
              <a:rPr lang="en-US" altLang="zh-CN" sz="1800" b="0" dirty="0" err="1">
                <a:latin typeface="Times New Roman" panose="02020603050405020304" pitchFamily="18" charset="0"/>
              </a:rPr>
              <a:t>frqBinIndex</a:t>
            </a:r>
            <a:r>
              <a:rPr lang="en-US" altLang="zh-CN" sz="1800" b="0" dirty="0">
                <a:latin typeface="Times New Roman" panose="02020603050405020304" pitchFamily="18" charset="0"/>
              </a:rPr>
              <a:t> = </a:t>
            </a:r>
            <a:r>
              <a:rPr lang="en-US" altLang="zh-CN" sz="1800" b="0" dirty="0" smtClean="0">
                <a:latin typeface="Times New Roman" panose="02020603050405020304" pitchFamily="18" charset="0"/>
              </a:rPr>
              <a:t>1:numberOfFrqBins</a:t>
            </a:r>
          </a:p>
          <a:p>
            <a:pPr marL="0" indent="0">
              <a:buNone/>
            </a:pPr>
            <a:r>
              <a:rPr lang="en-US" altLang="zh-CN" sz="1800" b="0" dirty="0" smtClean="0">
                <a:latin typeface="Times New Roman" panose="02020603050405020304" pitchFamily="18" charset="0"/>
              </a:rPr>
              <a:t>            </a:t>
            </a:r>
            <a:r>
              <a:rPr lang="en-US" altLang="zh-CN" sz="1800" b="0" dirty="0" err="1" smtClean="0">
                <a:latin typeface="Times New Roman" panose="02020603050405020304" pitchFamily="18" charset="0"/>
              </a:rPr>
              <a:t>frqBins</a:t>
            </a:r>
            <a:r>
              <a:rPr lang="en-US" altLang="zh-CN" sz="1800" b="0" dirty="0" smtClean="0">
                <a:latin typeface="Times New Roman" panose="02020603050405020304" pitchFamily="18" charset="0"/>
              </a:rPr>
              <a:t>(</a:t>
            </a:r>
            <a:r>
              <a:rPr lang="en-US" altLang="zh-CN" sz="1800" b="0" dirty="0" err="1" smtClean="0">
                <a:latin typeface="Times New Roman" panose="02020603050405020304" pitchFamily="18" charset="0"/>
              </a:rPr>
              <a:t>frqBinIndex</a:t>
            </a:r>
            <a:r>
              <a:rPr lang="en-US" altLang="zh-CN" sz="1800" b="0" dirty="0">
                <a:latin typeface="Times New Roman" panose="02020603050405020304" pitchFamily="18" charset="0"/>
              </a:rPr>
              <a:t>) = IF - </a:t>
            </a:r>
            <a:r>
              <a:rPr lang="en-US" altLang="zh-CN" sz="1800" b="0" dirty="0" smtClean="0">
                <a:latin typeface="Times New Roman" panose="02020603050405020304" pitchFamily="18" charset="0"/>
              </a:rPr>
              <a:t>(</a:t>
            </a:r>
            <a:r>
              <a:rPr lang="en-US" altLang="zh-CN" sz="1800" b="0" dirty="0" err="1" smtClean="0">
                <a:latin typeface="Times New Roman" panose="02020603050405020304" pitchFamily="18" charset="0"/>
              </a:rPr>
              <a:t>acqSearchBand</a:t>
            </a:r>
            <a:r>
              <a:rPr lang="en-US" altLang="zh-CN" sz="1800" b="0" dirty="0" smtClean="0">
                <a:latin typeface="Times New Roman" panose="02020603050405020304" pitchFamily="18" charset="0"/>
              </a:rPr>
              <a:t>/2</a:t>
            </a:r>
            <a:r>
              <a:rPr lang="en-US" altLang="zh-CN" sz="1800" b="0" dirty="0">
                <a:latin typeface="Times New Roman" panose="02020603050405020304" pitchFamily="18" charset="0"/>
              </a:rPr>
              <a:t>) * 1000 + </a:t>
            </a:r>
            <a:r>
              <a:rPr lang="en-US" altLang="zh-CN" sz="1800" b="0" dirty="0" smtClean="0">
                <a:latin typeface="Times New Roman" panose="02020603050405020304" pitchFamily="18" charset="0"/>
              </a:rPr>
              <a:t>0.5e3 </a:t>
            </a:r>
            <a:r>
              <a:rPr lang="en-US" altLang="zh-CN" sz="1800" b="0" dirty="0">
                <a:latin typeface="Times New Roman" panose="02020603050405020304" pitchFamily="18" charset="0"/>
              </a:rPr>
              <a:t>* (</a:t>
            </a:r>
            <a:r>
              <a:rPr lang="en-US" altLang="zh-CN" sz="1800" b="0" dirty="0" err="1">
                <a:latin typeface="Times New Roman" panose="02020603050405020304" pitchFamily="18" charset="0"/>
              </a:rPr>
              <a:t>frqBinIndex</a:t>
            </a:r>
            <a:r>
              <a:rPr lang="en-US" altLang="zh-CN" sz="1800" b="0" dirty="0">
                <a:latin typeface="Times New Roman" panose="02020603050405020304" pitchFamily="18" charset="0"/>
              </a:rPr>
              <a:t> - 1</a:t>
            </a:r>
            <a:r>
              <a:rPr lang="en-US" altLang="zh-CN" sz="1800" b="0" dirty="0" smtClean="0">
                <a:latin typeface="Times New Roman" panose="02020603050405020304" pitchFamily="18" charset="0"/>
              </a:rPr>
              <a:t>);</a:t>
            </a:r>
          </a:p>
          <a:p>
            <a:pPr marL="0" indent="0">
              <a:buNone/>
            </a:pPr>
            <a:r>
              <a:rPr lang="en-US" altLang="zh-CN" sz="1800" b="0" dirty="0" smtClean="0">
                <a:latin typeface="Times New Roman" panose="02020603050405020304" pitchFamily="18" charset="0"/>
              </a:rPr>
              <a:t>            </a:t>
            </a:r>
            <a:r>
              <a:rPr lang="en-US" altLang="zh-CN" sz="1800" b="0" dirty="0" err="1" smtClean="0">
                <a:latin typeface="Times New Roman" panose="02020603050405020304" pitchFamily="18" charset="0"/>
              </a:rPr>
              <a:t>sinCarr</a:t>
            </a:r>
            <a:r>
              <a:rPr lang="en-US" altLang="zh-CN" sz="1800" b="0" dirty="0" smtClean="0">
                <a:latin typeface="Times New Roman" panose="02020603050405020304" pitchFamily="18" charset="0"/>
              </a:rPr>
              <a:t> </a:t>
            </a:r>
            <a:r>
              <a:rPr lang="en-US" altLang="zh-CN" sz="1800" b="0" dirty="0">
                <a:latin typeface="Times New Roman" panose="02020603050405020304" pitchFamily="18" charset="0"/>
              </a:rPr>
              <a:t>= sin(</a:t>
            </a:r>
            <a:r>
              <a:rPr lang="en-US" altLang="zh-CN" sz="1800" b="0" dirty="0" err="1">
                <a:latin typeface="Times New Roman" panose="02020603050405020304" pitchFamily="18" charset="0"/>
              </a:rPr>
              <a:t>frqBins</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frqBinIndex</a:t>
            </a:r>
            <a:r>
              <a:rPr lang="en-US" altLang="zh-CN" sz="1800" b="0" dirty="0">
                <a:latin typeface="Times New Roman" panose="02020603050405020304" pitchFamily="18" charset="0"/>
              </a:rPr>
              <a:t>) * </a:t>
            </a:r>
            <a:r>
              <a:rPr lang="en-US" altLang="zh-CN" sz="1800" b="0" dirty="0" err="1">
                <a:latin typeface="Times New Roman" panose="02020603050405020304" pitchFamily="18" charset="0"/>
              </a:rPr>
              <a:t>phasePoints</a:t>
            </a:r>
            <a:r>
              <a:rPr lang="en-US" altLang="zh-CN" sz="1800" b="0" dirty="0">
                <a:latin typeface="Times New Roman" panose="02020603050405020304" pitchFamily="18" charset="0"/>
              </a:rPr>
              <a:t>);</a:t>
            </a:r>
          </a:p>
          <a:p>
            <a:pPr marL="0" indent="0">
              <a:buNone/>
            </a:pPr>
            <a:r>
              <a:rPr lang="en-US" altLang="zh-CN" sz="1800" b="0" dirty="0">
                <a:latin typeface="Times New Roman" panose="02020603050405020304" pitchFamily="18" charset="0"/>
              </a:rPr>
              <a:t>        </a:t>
            </a:r>
            <a:r>
              <a:rPr lang="en-US" altLang="zh-CN" sz="1800" b="0" dirty="0" smtClean="0">
                <a:latin typeface="Times New Roman" panose="02020603050405020304" pitchFamily="18" charset="0"/>
              </a:rPr>
              <a:t>    </a:t>
            </a:r>
            <a:r>
              <a:rPr lang="en-US" altLang="zh-CN" sz="1800" b="0" dirty="0" err="1" smtClean="0">
                <a:latin typeface="Times New Roman" panose="02020603050405020304" pitchFamily="18" charset="0"/>
              </a:rPr>
              <a:t>cosCarr</a:t>
            </a:r>
            <a:r>
              <a:rPr lang="en-US" altLang="zh-CN" sz="1800" b="0" dirty="0" smtClean="0">
                <a:latin typeface="Times New Roman" panose="02020603050405020304" pitchFamily="18" charset="0"/>
              </a:rPr>
              <a:t> </a:t>
            </a:r>
            <a:r>
              <a:rPr lang="en-US" altLang="zh-CN" sz="1800" b="0" dirty="0">
                <a:latin typeface="Times New Roman" panose="02020603050405020304" pitchFamily="18" charset="0"/>
              </a:rPr>
              <a:t>= cos(</a:t>
            </a:r>
            <a:r>
              <a:rPr lang="en-US" altLang="zh-CN" sz="1800" b="0" dirty="0" err="1">
                <a:latin typeface="Times New Roman" panose="02020603050405020304" pitchFamily="18" charset="0"/>
              </a:rPr>
              <a:t>frqBins</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frqBinIndex</a:t>
            </a:r>
            <a:r>
              <a:rPr lang="en-US" altLang="zh-CN" sz="1800" b="0" dirty="0">
                <a:latin typeface="Times New Roman" panose="02020603050405020304" pitchFamily="18" charset="0"/>
              </a:rPr>
              <a:t>) * </a:t>
            </a:r>
            <a:r>
              <a:rPr lang="en-US" altLang="zh-CN" sz="1800" b="0" dirty="0" err="1">
                <a:latin typeface="Times New Roman" panose="02020603050405020304" pitchFamily="18" charset="0"/>
              </a:rPr>
              <a:t>phasePoints</a:t>
            </a:r>
            <a:r>
              <a:rPr lang="en-US" altLang="zh-CN" sz="1800" b="0" dirty="0" smtClean="0">
                <a:latin typeface="Times New Roman" panose="02020603050405020304" pitchFamily="18" charset="0"/>
              </a:rPr>
              <a:t>);</a:t>
            </a:r>
          </a:p>
          <a:p>
            <a:pPr marL="0" indent="0">
              <a:buNone/>
            </a:pPr>
            <a:endParaRPr lang="zh-CN" altLang="en-US" sz="1800" b="0"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6291211" y="5410200"/>
                <a:ext cx="24222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m:rPr>
                              <m:sty m:val="p"/>
                            </m:rPr>
                            <a:rPr lang="zh-CN" altLang="en-US">
                              <a:latin typeface="Cambria Math" panose="02040503050406030204" pitchFamily="18" charset="0"/>
                            </a:rPr>
                            <m:t>sin</m:t>
                          </m:r>
                          <m:r>
                            <a:rPr lang="zh-CN" altLang="en-US" i="0">
                              <a:latin typeface="Cambria Math" panose="02040503050406030204" pitchFamily="18" charset="0"/>
                            </a:rPr>
                            <m:t>(2</m:t>
                          </m:r>
                          <m:r>
                            <a:rPr lang="zh-CN" altLang="en-US" i="1">
                              <a:latin typeface="Cambria Math" panose="02040503050406030204" pitchFamily="18" charset="0"/>
                            </a:rPr>
                            <m:t>𝜋</m:t>
                          </m:r>
                          <m:sSub>
                            <m:sSubPr>
                              <m:ctrlPr>
                                <a:rPr lang="zh-CN" altLang="en-US" i="1">
                                  <a:latin typeface="Cambria Math" panose="02040503050406030204" pitchFamily="18" charset="0"/>
                                </a:rPr>
                              </m:ctrlPr>
                            </m:sSubPr>
                            <m:e>
                              <m:r>
                                <a:rPr lang="en-US" altLang="zh-CN" b="1" i="1" smtClean="0">
                                  <a:latin typeface="Cambria Math" panose="02040503050406030204" pitchFamily="18" charset="0"/>
                                </a:rPr>
                                <m:t>(</m:t>
                              </m:r>
                              <m:r>
                                <a:rPr lang="zh-CN" altLang="en-US" i="1">
                                  <a:latin typeface="Cambria Math" panose="02040503050406030204" pitchFamily="18" charset="0"/>
                                </a:rPr>
                                <m:t>𝑓</m:t>
                              </m:r>
                            </m:e>
                            <m:sub>
                              <m:r>
                                <a:rPr lang="zh-CN" altLang="en-US" i="1">
                                  <a:latin typeface="Cambria Math" panose="02040503050406030204" pitchFamily="18" charset="0"/>
                                </a:rPr>
                                <m:t>𝐼</m:t>
                              </m:r>
                            </m:sub>
                          </m:sSub>
                          <m:r>
                            <a:rPr lang="en-US" altLang="zh-CN" b="1"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b="1" i="1" smtClean="0">
                                  <a:latin typeface="Cambria Math" panose="02040503050406030204" pitchFamily="18" charset="0"/>
                                </a:rPr>
                                <m:t>𝑫</m:t>
                              </m:r>
                            </m:sub>
                          </m:sSub>
                          <m:r>
                            <a:rPr lang="en-US" altLang="zh-CN" b="1" i="1" smtClean="0">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6291211" y="5410200"/>
                <a:ext cx="2422202" cy="461665"/>
              </a:xfrm>
              <a:prstGeom prst="rect">
                <a:avLst/>
              </a:prstGeom>
              <a:blipFill>
                <a:blip r:embed="rId2"/>
                <a:stretch>
                  <a:fillRect t="-129333" r="-28463" b="-2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343400" y="3886200"/>
                <a:ext cx="47244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1" i="0" smtClean="0">
                          <a:latin typeface="Cambria Math" panose="02040503050406030204" pitchFamily="18" charset="0"/>
                        </a:rPr>
                        <m:t>{</m:t>
                      </m:r>
                      <m:r>
                        <a:rPr lang="en-US" altLang="zh-CN" b="1" i="0" smtClean="0">
                          <a:latin typeface="Cambria Math" panose="02040503050406030204" pitchFamily="18" charset="0"/>
                        </a:rPr>
                        <m:t>𝐣</m:t>
                      </m:r>
                      <m:d>
                        <m:dPr>
                          <m:begChr m:val="["/>
                          <m:endChr m:val="]"/>
                          <m:ctrlPr>
                            <a:rPr lang="zh-CN" altLang="en-US" b="1" i="1">
                              <a:latin typeface="Cambria Math" panose="02040503050406030204" pitchFamily="18" charset="0"/>
                            </a:rPr>
                          </m:ctrlPr>
                        </m:dPr>
                        <m:e>
                          <m:r>
                            <a:rPr lang="zh-CN" altLang="en-US">
                              <a:latin typeface="Cambria Math" panose="02040503050406030204" pitchFamily="18" charset="0"/>
                            </a:rPr>
                            <m:t>2</m:t>
                          </m:r>
                          <m:r>
                            <a:rPr lang="zh-CN" altLang="en-US" i="1">
                              <a:latin typeface="Cambria Math" panose="02040503050406030204" pitchFamily="18" charset="0"/>
                            </a:rPr>
                            <m:t>𝜋</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b="0" i="1" smtClean="0">
                                  <a:latin typeface="Cambria Math" panose="02040503050406030204" pitchFamily="18" charset="0"/>
                                </a:rPr>
                                <m:t>𝐼</m:t>
                              </m:r>
                            </m:sub>
                          </m:sSub>
                          <m:r>
                            <a:rPr lang="zh-CN" altLang="en-US" i="1">
                              <a:latin typeface="Cambria Math" panose="02040503050406030204" pitchFamily="18" charset="0"/>
                            </a:rPr>
                            <m:t>𝑡</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𝑐</m:t>
                              </m:r>
                            </m:sub>
                          </m:sSub>
                          <m:r>
                            <a:rPr lang="zh-CN" altLang="en-US">
                              <a:latin typeface="Cambria Math" panose="02040503050406030204" pitchFamily="18" charset="0"/>
                            </a:rPr>
                            <m:t>+</m:t>
                          </m:r>
                          <m:r>
                            <a:rPr lang="zh-CN" altLang="en-US" i="1">
                              <a:latin typeface="Cambria Math" panose="02040503050406030204" pitchFamily="18" charset="0"/>
                            </a:rPr>
                            <m:t>𝜙</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e>
                      </m:d>
                      <m:r>
                        <a:rPr lang="en-US" altLang="zh-CN" b="1" i="0" smtClean="0">
                          <a:latin typeface="Cambria Math" panose="02040503050406030204" pitchFamily="18" charset="0"/>
                        </a:rPr>
                        <m:t>}</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343400" y="3886200"/>
                <a:ext cx="4724400" cy="461665"/>
              </a:xfrm>
              <a:prstGeom prst="rect">
                <a:avLst/>
              </a:prstGeom>
              <a:blipFill>
                <a:blip r:embed="rId6"/>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291211" y="5786735"/>
                <a:ext cx="24654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m:rPr>
                              <m:sty m:val="p"/>
                            </m:rPr>
                            <a:rPr lang="en-US" altLang="zh-CN" b="0" i="0" smtClean="0">
                              <a:latin typeface="Cambria Math" panose="02040503050406030204" pitchFamily="18" charset="0"/>
                            </a:rPr>
                            <m:t>cos</m:t>
                          </m:r>
                          <m:r>
                            <a:rPr lang="zh-CN" altLang="en-US" i="0">
                              <a:latin typeface="Cambria Math" panose="02040503050406030204" pitchFamily="18" charset="0"/>
                            </a:rPr>
                            <m:t>(2</m:t>
                          </m:r>
                          <m:r>
                            <a:rPr lang="zh-CN" altLang="en-US" i="1">
                              <a:latin typeface="Cambria Math" panose="02040503050406030204" pitchFamily="18" charset="0"/>
                            </a:rPr>
                            <m:t>𝜋</m:t>
                          </m:r>
                          <m:sSub>
                            <m:sSubPr>
                              <m:ctrlPr>
                                <a:rPr lang="zh-CN" altLang="en-US"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𝑓</m:t>
                              </m:r>
                            </m:e>
                            <m:sub>
                              <m:r>
                                <a:rPr lang="zh-CN" altLang="en-US" i="1">
                                  <a:latin typeface="Cambria Math" panose="02040503050406030204" pitchFamily="18" charset="0"/>
                                </a:rPr>
                                <m:t>𝐼</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i="1">
                                  <a:latin typeface="Cambria Math" panose="02040503050406030204" pitchFamily="18" charset="0"/>
                                </a:rPr>
                                <m:t>𝑫</m:t>
                              </m:r>
                            </m:sub>
                          </m:sSub>
                          <m:r>
                            <a:rPr lang="en-US" altLang="zh-CN" i="1">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291211" y="5786735"/>
                <a:ext cx="2465483" cy="461665"/>
              </a:xfrm>
              <a:prstGeom prst="rect">
                <a:avLst/>
              </a:prstGeom>
              <a:blipFill>
                <a:blip r:embed="rId7"/>
                <a:stretch>
                  <a:fillRect t="-127632" r="-27970" b="-19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141854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800" dirty="0"/>
              <a:t>基于线性卷积和快速卷积的</a:t>
            </a:r>
            <a:r>
              <a:rPr lang="en-US" altLang="zh-CN" sz="2800" dirty="0"/>
              <a:t>GPS</a:t>
            </a:r>
            <a:r>
              <a:rPr lang="zh-CN" altLang="en-US" sz="2800" dirty="0"/>
              <a:t>信号的捕获</a:t>
            </a:r>
          </a:p>
        </p:txBody>
      </p:sp>
      <p:sp>
        <p:nvSpPr>
          <p:cNvPr id="6" name="内容占位符 5"/>
          <p:cNvSpPr>
            <a:spLocks noGrp="1"/>
          </p:cNvSpPr>
          <p:nvPr>
            <p:ph idx="1"/>
          </p:nvPr>
        </p:nvSpPr>
        <p:spPr/>
        <p:txBody>
          <a:bodyPr/>
          <a:lstStyle/>
          <a:p>
            <a:pPr marL="0" indent="0">
              <a:buNone/>
            </a:pPr>
            <a:r>
              <a:rPr lang="en-US" altLang="zh-CN" sz="1800" dirty="0" smtClean="0"/>
              <a:t>        I1 = </a:t>
            </a:r>
            <a:r>
              <a:rPr lang="en-US" altLang="zh-CN" sz="1800" dirty="0" err="1"/>
              <a:t>sinCarr</a:t>
            </a:r>
            <a:r>
              <a:rPr lang="en-US" altLang="zh-CN" sz="1800" dirty="0"/>
              <a:t> .* signal1;%</a:t>
            </a:r>
            <a:r>
              <a:rPr lang="zh-CN" altLang="en-US" sz="1800" dirty="0"/>
              <a:t>将信号中的载频成分去掉，变成基带信号</a:t>
            </a:r>
          </a:p>
          <a:p>
            <a:pPr marL="0" indent="0">
              <a:buNone/>
            </a:pPr>
            <a:r>
              <a:rPr lang="zh-CN" altLang="en-US" sz="1800" dirty="0"/>
              <a:t>        </a:t>
            </a:r>
            <a:r>
              <a:rPr lang="en-US" altLang="zh-CN" sz="1800" dirty="0"/>
              <a:t>Q1 </a:t>
            </a:r>
            <a:r>
              <a:rPr lang="en-US" altLang="zh-CN" sz="1800" dirty="0" smtClean="0"/>
              <a:t>= </a:t>
            </a:r>
            <a:r>
              <a:rPr lang="en-US" altLang="zh-CN" sz="1800" dirty="0" err="1"/>
              <a:t>cosCarr</a:t>
            </a:r>
            <a:r>
              <a:rPr lang="en-US" altLang="zh-CN" sz="1800" dirty="0"/>
              <a:t> .* signal1</a:t>
            </a:r>
            <a:r>
              <a:rPr lang="en-US" altLang="zh-CN" sz="1800" dirty="0" smtClean="0"/>
              <a:t>;</a:t>
            </a:r>
          </a:p>
          <a:p>
            <a:pPr marL="0" indent="0">
              <a:buNone/>
            </a:pPr>
            <a:r>
              <a:rPr lang="en-US" altLang="zh-CN" sz="1800" dirty="0" smtClean="0"/>
              <a:t>        IQfreqDom1 </a:t>
            </a:r>
            <a:r>
              <a:rPr lang="en-US" altLang="zh-CN" sz="1800" dirty="0"/>
              <a:t>= </a:t>
            </a:r>
            <a:r>
              <a:rPr lang="en-US" altLang="zh-CN" sz="1800" dirty="0" err="1"/>
              <a:t>fft</a:t>
            </a:r>
            <a:r>
              <a:rPr lang="en-US" altLang="zh-CN" sz="1800" dirty="0"/>
              <a:t>(I1 </a:t>
            </a:r>
            <a:r>
              <a:rPr lang="en-US" altLang="zh-CN" sz="1800" dirty="0" smtClean="0"/>
              <a:t>+ </a:t>
            </a:r>
            <a:r>
              <a:rPr lang="en-US" altLang="zh-CN" sz="1800" dirty="0"/>
              <a:t>j*Q1);%</a:t>
            </a:r>
            <a:r>
              <a:rPr lang="zh-CN" altLang="en-US" sz="1800" dirty="0"/>
              <a:t>将接收信号通过</a:t>
            </a:r>
            <a:r>
              <a:rPr lang="en-US" altLang="zh-CN" sz="1800" dirty="0"/>
              <a:t>DFT</a:t>
            </a:r>
            <a:r>
              <a:rPr lang="zh-CN" altLang="en-US" sz="1800" dirty="0"/>
              <a:t>变换到</a:t>
            </a:r>
            <a:r>
              <a:rPr lang="zh-CN" altLang="en-US" sz="1800" dirty="0" smtClean="0"/>
              <a:t>频域</a:t>
            </a:r>
            <a:endParaRPr lang="en-US" altLang="zh-CN" sz="1800" dirty="0" smtClean="0"/>
          </a:p>
          <a:p>
            <a:pPr marL="0" indent="0">
              <a:buNone/>
            </a:pPr>
            <a:r>
              <a:rPr lang="en-US" altLang="zh-CN" sz="1800" dirty="0" smtClean="0"/>
              <a:t>        convCodeIQ1 </a:t>
            </a:r>
            <a:r>
              <a:rPr lang="en-US" altLang="zh-CN" sz="1800" dirty="0"/>
              <a:t>= IQfreqDom1 .* </a:t>
            </a:r>
            <a:r>
              <a:rPr lang="en-US" altLang="zh-CN" sz="1800" dirty="0" err="1"/>
              <a:t>caCodeFreqDom</a:t>
            </a:r>
            <a:r>
              <a:rPr lang="en-US" altLang="zh-CN" sz="1800" dirty="0"/>
              <a:t>;%</a:t>
            </a:r>
            <a:r>
              <a:rPr lang="zh-CN" altLang="en-US" sz="1800" dirty="0"/>
              <a:t>频域</a:t>
            </a:r>
            <a:r>
              <a:rPr lang="zh-CN" altLang="en-US" sz="1800" dirty="0" smtClean="0"/>
              <a:t>相乘</a:t>
            </a:r>
            <a:endParaRPr lang="en-US" altLang="zh-CN" sz="1800" dirty="0" smtClean="0"/>
          </a:p>
          <a:p>
            <a:pPr marL="0" indent="0">
              <a:buNone/>
            </a:pPr>
            <a:r>
              <a:rPr lang="en-US" altLang="zh-CN" sz="1800" dirty="0" smtClean="0"/>
              <a:t>        acqRes1 </a:t>
            </a:r>
            <a:r>
              <a:rPr lang="en-US" altLang="zh-CN" sz="1800" dirty="0"/>
              <a:t>= abs(</a:t>
            </a:r>
            <a:r>
              <a:rPr lang="en-US" altLang="zh-CN" sz="1800" dirty="0" err="1"/>
              <a:t>ifft</a:t>
            </a:r>
            <a:r>
              <a:rPr lang="en-US" altLang="zh-CN" sz="1800" dirty="0"/>
              <a:t>(convCodeIQ1)) .^ 2;%</a:t>
            </a:r>
            <a:r>
              <a:rPr lang="zh-CN" altLang="en-US" sz="1800" dirty="0"/>
              <a:t>进行</a:t>
            </a:r>
            <a:r>
              <a:rPr lang="en-US" altLang="zh-CN" sz="1800" dirty="0"/>
              <a:t>IDFT</a:t>
            </a:r>
            <a:r>
              <a:rPr lang="zh-CN" altLang="en-US" sz="1800" dirty="0"/>
              <a:t>得到相关结果</a:t>
            </a:r>
            <a:endParaRPr lang="en-US" altLang="zh-CN" sz="1800" dirty="0"/>
          </a:p>
          <a:p>
            <a:pPr marL="0" indent="0">
              <a:buNone/>
            </a:pPr>
            <a:r>
              <a:rPr lang="en-US" altLang="zh-CN" sz="1800" dirty="0" smtClean="0"/>
              <a:t>        figure(4</a:t>
            </a:r>
            <a:r>
              <a:rPr lang="en-US" altLang="zh-CN" sz="1800" dirty="0"/>
              <a:t>)</a:t>
            </a:r>
          </a:p>
          <a:p>
            <a:pPr marL="0" indent="0">
              <a:buNone/>
            </a:pPr>
            <a:r>
              <a:rPr lang="en-US" altLang="zh-CN" sz="1800" dirty="0" smtClean="0"/>
              <a:t>        plot(acqRes1)</a:t>
            </a:r>
          </a:p>
          <a:p>
            <a:pPr marL="0" indent="0">
              <a:buNone/>
            </a:pPr>
            <a:r>
              <a:rPr lang="en-US" altLang="zh-CN" sz="1800" dirty="0" smtClean="0"/>
              <a:t>    end</a:t>
            </a:r>
          </a:p>
          <a:p>
            <a:pPr marL="0" indent="0">
              <a:buNone/>
            </a:pPr>
            <a:r>
              <a:rPr lang="en-US" altLang="zh-CN" sz="1800" dirty="0" smtClean="0"/>
              <a:t>end</a:t>
            </a:r>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zh-CN" altLang="en-US" sz="1800" dirty="0"/>
          </a:p>
        </p:txBody>
      </p:sp>
      <p:pic>
        <p:nvPicPr>
          <p:cNvPr id="4" name="图片 3"/>
          <p:cNvPicPr>
            <a:picLocks noChangeAspect="1"/>
          </p:cNvPicPr>
          <p:nvPr/>
        </p:nvPicPr>
        <p:blipFill>
          <a:blip r:embed="rId2"/>
          <a:stretch>
            <a:fillRect/>
          </a:stretch>
        </p:blipFill>
        <p:spPr>
          <a:xfrm>
            <a:off x="1883420" y="3747052"/>
            <a:ext cx="3831580" cy="2868158"/>
          </a:xfrm>
          <a:prstGeom prst="rect">
            <a:avLst/>
          </a:prstGeom>
        </p:spPr>
      </p:pic>
      <p:pic>
        <p:nvPicPr>
          <p:cNvPr id="7" name="图片 6"/>
          <p:cNvPicPr>
            <a:picLocks noChangeAspect="1"/>
          </p:cNvPicPr>
          <p:nvPr/>
        </p:nvPicPr>
        <p:blipFill>
          <a:blip r:embed="rId3"/>
          <a:stretch>
            <a:fillRect/>
          </a:stretch>
        </p:blipFill>
        <p:spPr>
          <a:xfrm>
            <a:off x="5312420" y="3747052"/>
            <a:ext cx="3831580" cy="2868158"/>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6074420" y="3195935"/>
                <a:ext cx="299338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a:latin typeface="Cambria Math" panose="02040503050406030204" pitchFamily="18" charset="0"/>
                                </a:rPr>
                                <m:t>𝑌</m:t>
                              </m:r>
                            </m:e>
                            <m:sub>
                              <m:r>
                                <a:rPr lang="zh-CN" altLang="en-US">
                                  <a:latin typeface="Cambria Math" panose="02040503050406030204" pitchFamily="18" charset="0"/>
                                </a:rPr>
                                <m:t>𝑐</m:t>
                              </m:r>
                            </m:sub>
                          </m:sSub>
                          <m:r>
                            <a:rPr lang="zh-CN" altLang="en-US">
                              <a:latin typeface="Cambria Math" panose="02040503050406030204" pitchFamily="18" charset="0"/>
                            </a:rPr>
                            <m:t>(</m:t>
                          </m:r>
                          <m:r>
                            <a:rPr lang="zh-CN" altLang="en-US">
                              <a:latin typeface="Cambria Math" panose="02040503050406030204" pitchFamily="18" charset="0"/>
                            </a:rPr>
                            <m:t>𝑘</m:t>
                          </m:r>
                          <m:r>
                            <a:rPr lang="zh-CN" altLang="en-US">
                              <a:latin typeface="Cambria Math" panose="02040503050406030204" pitchFamily="18" charset="0"/>
                            </a:rPr>
                            <m:t>)=</m:t>
                          </m:r>
                          <m:r>
                            <a:rPr lang="zh-CN" altLang="en-US">
                              <a:latin typeface="Cambria Math" panose="02040503050406030204" pitchFamily="18" charset="0"/>
                            </a:rPr>
                            <m:t>𝐻</m:t>
                          </m:r>
                          <m:r>
                            <a:rPr lang="zh-CN" altLang="en-US">
                              <a:latin typeface="Cambria Math" panose="02040503050406030204" pitchFamily="18" charset="0"/>
                            </a:rPr>
                            <m:t>(</m:t>
                          </m:r>
                          <m:r>
                            <a:rPr lang="zh-CN" altLang="en-US">
                              <a:latin typeface="Cambria Math" panose="02040503050406030204" pitchFamily="18" charset="0"/>
                            </a:rPr>
                            <m:t>𝑘</m:t>
                          </m:r>
                          <m:r>
                            <a:rPr lang="zh-CN" altLang="en-US">
                              <a:latin typeface="Cambria Math" panose="02040503050406030204" pitchFamily="18" charset="0"/>
                            </a:rPr>
                            <m:t>)</m:t>
                          </m:r>
                          <m:r>
                            <a:rPr lang="zh-CN" altLang="en-US">
                              <a:latin typeface="Cambria Math" panose="02040503050406030204" pitchFamily="18" charset="0"/>
                            </a:rPr>
                            <m:t>𝑋</m:t>
                          </m:r>
                          <m:r>
                            <a:rPr lang="zh-CN" altLang="en-US">
                              <a:latin typeface="Cambria Math" panose="02040503050406030204" pitchFamily="18" charset="0"/>
                            </a:rPr>
                            <m:t>(</m:t>
                          </m:r>
                          <m:r>
                            <a:rPr lang="zh-CN" altLang="en-US">
                              <a:latin typeface="Cambria Math" panose="02040503050406030204" pitchFamily="18" charset="0"/>
                            </a:rPr>
                            <m:t>𝑘</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074420" y="3195935"/>
                <a:ext cx="2993380" cy="461665"/>
              </a:xfrm>
              <a:prstGeom prst="rect">
                <a:avLst/>
              </a:prstGeom>
              <a:blipFill>
                <a:blip r:embed="rId4"/>
                <a:stretch>
                  <a:fillRect t="-127632" r="-17480" b="-197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67000" y="2738735"/>
                <a:ext cx="64008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d>
                        <m:dPr>
                          <m:ctrlPr>
                            <a:rPr lang="zh-CN" altLang="en-US" b="0" i="1">
                              <a:latin typeface="Cambria Math" panose="02040503050406030204" pitchFamily="18" charset="0"/>
                            </a:rPr>
                          </m:ctrlPr>
                        </m:dPr>
                        <m:e>
                          <m:r>
                            <a:rPr lang="zh-CN" altLang="en-US" i="1">
                              <a:latin typeface="Cambria Math" panose="02040503050406030204" pitchFamily="18" charset="0"/>
                            </a:rPr>
                            <m:t>𝑡</m:t>
                          </m:r>
                        </m:e>
                      </m:d>
                      <m:r>
                        <a:rPr lang="en-US" altLang="zh-CN" b="1" i="0" smtClean="0">
                          <a:latin typeface="Cambria Math" panose="02040503050406030204" pitchFamily="18" charset="0"/>
                        </a:rPr>
                        <m:t>∗[</m:t>
                      </m:r>
                      <m:d>
                        <m:dPr>
                          <m:begChr m:val=""/>
                          <m:ctrlPr>
                            <a:rPr lang="zh-CN" altLang="en-US" i="1">
                              <a:latin typeface="Cambria Math" panose="02040503050406030204" pitchFamily="18" charset="0"/>
                            </a:rPr>
                          </m:ctrlPr>
                        </m:dPr>
                        <m:e>
                          <m:r>
                            <m:rPr>
                              <m:sty m:val="p"/>
                            </m:rPr>
                            <a:rPr lang="en-US" altLang="zh-CN" b="0">
                              <a:latin typeface="Cambria Math" panose="02040503050406030204" pitchFamily="18" charset="0"/>
                            </a:rPr>
                            <m:t>cos</m:t>
                          </m:r>
                          <m:r>
                            <a:rPr lang="zh-CN" altLang="en-US" b="0" i="1">
                              <a:latin typeface="Cambria Math" panose="02040503050406030204" pitchFamily="18" charset="0"/>
                            </a:rPr>
                            <m:t>⁡</m:t>
                          </m:r>
                          <m:r>
                            <a:rPr lang="zh-CN" altLang="en-US">
                              <a:latin typeface="Cambria Math" panose="02040503050406030204" pitchFamily="18" charset="0"/>
                            </a:rPr>
                            <m:t>(2</m:t>
                          </m:r>
                          <m:r>
                            <a:rPr lang="zh-CN" altLang="en-US" i="1">
                              <a:latin typeface="Cambria Math" panose="02040503050406030204" pitchFamily="18" charset="0"/>
                            </a:rPr>
                            <m:t>𝜋</m:t>
                          </m:r>
                          <m:r>
                            <a:rPr lang="en-US" altLang="zh-CN" b="1" i="1" smtClean="0">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𝑓</m:t>
                              </m:r>
                            </m:e>
                            <m:sub>
                              <m:r>
                                <a:rPr lang="zh-CN" altLang="en-US" i="1">
                                  <a:latin typeface="Cambria Math" panose="02040503050406030204" pitchFamily="18" charset="0"/>
                                </a:rPr>
                                <m:t>𝐼</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i="1">
                                  <a:latin typeface="Cambria Math" panose="02040503050406030204" pitchFamily="18" charset="0"/>
                                </a:rPr>
                                <m:t>𝑫</m:t>
                              </m:r>
                            </m:sub>
                          </m:sSub>
                          <m:r>
                            <a:rPr lang="en-US" altLang="zh-CN" i="1">
                              <a:latin typeface="Cambria Math" panose="02040503050406030204" pitchFamily="18" charset="0"/>
                            </a:rPr>
                            <m:t>)</m:t>
                          </m:r>
                          <m:r>
                            <a:rPr lang="en-US" altLang="zh-CN" b="1" i="1" smtClean="0">
                              <a:latin typeface="Cambria Math" panose="02040503050406030204" pitchFamily="18" charset="0"/>
                            </a:rPr>
                            <m:t>)</m:t>
                          </m:r>
                          <m:r>
                            <a:rPr lang="zh-CN" altLang="en-US" i="1">
                              <a:latin typeface="Cambria Math" panose="02040503050406030204" pitchFamily="18" charset="0"/>
                            </a:rPr>
                            <m:t>𝑡</m:t>
                          </m:r>
                        </m:e>
                      </m:d>
                      <m:r>
                        <a:rPr lang="en-US" altLang="zh-CN" b="1" i="1" smtClean="0">
                          <a:latin typeface="Cambria Math" panose="02040503050406030204" pitchFamily="18" charset="0"/>
                        </a:rPr>
                        <m:t>−</m:t>
                      </m:r>
                      <m:d>
                        <m:dPr>
                          <m:begChr m:val=""/>
                          <m:ctrlPr>
                            <a:rPr lang="zh-CN" altLang="en-US" i="1">
                              <a:latin typeface="Cambria Math" panose="02040503050406030204" pitchFamily="18" charset="0"/>
                            </a:rPr>
                          </m:ctrlPr>
                        </m:dPr>
                        <m:e>
                          <m:r>
                            <a:rPr lang="en-US" altLang="zh-CN" b="1" i="0" smtClean="0">
                              <a:latin typeface="Cambria Math" panose="02040503050406030204" pitchFamily="18" charset="0"/>
                            </a:rPr>
                            <m:t>𝐣</m:t>
                          </m:r>
                          <m:r>
                            <m:rPr>
                              <m:sty m:val="p"/>
                            </m:rPr>
                            <a:rPr lang="zh-CN" altLang="en-US">
                              <a:latin typeface="Cambria Math" panose="02040503050406030204" pitchFamily="18" charset="0"/>
                            </a:rPr>
                            <m:t>sin</m:t>
                          </m:r>
                          <m:r>
                            <a:rPr lang="zh-CN" altLang="en-US">
                              <a:latin typeface="Cambria Math" panose="02040503050406030204" pitchFamily="18" charset="0"/>
                            </a:rPr>
                            <m:t>(2</m:t>
                          </m:r>
                          <m:r>
                            <a:rPr lang="zh-CN" altLang="en-US" i="1">
                              <a:latin typeface="Cambria Math" panose="02040503050406030204" pitchFamily="18" charset="0"/>
                            </a:rPr>
                            <m:t>𝜋</m:t>
                          </m:r>
                          <m:sSub>
                            <m:sSubPr>
                              <m:ctrlPr>
                                <a:rPr lang="zh-CN" altLang="en-US"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𝑓</m:t>
                              </m:r>
                            </m:e>
                            <m:sub>
                              <m:r>
                                <a:rPr lang="zh-CN" altLang="en-US" i="1">
                                  <a:latin typeface="Cambria Math" panose="02040503050406030204" pitchFamily="18" charset="0"/>
                                </a:rPr>
                                <m:t>𝐼</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i="1">
                                  <a:latin typeface="Cambria Math" panose="02040503050406030204" pitchFamily="18" charset="0"/>
                                </a:rPr>
                                <m:t>𝑫</m:t>
                              </m:r>
                            </m:sub>
                          </m:sSub>
                          <m:r>
                            <a:rPr lang="en-US" altLang="zh-CN" i="1">
                              <a:latin typeface="Cambria Math" panose="02040503050406030204" pitchFamily="18" charset="0"/>
                            </a:rPr>
                            <m:t>)</m:t>
                          </m:r>
                          <m:r>
                            <a:rPr lang="zh-CN" altLang="en-US" i="1">
                              <a:latin typeface="Cambria Math" panose="02040503050406030204" pitchFamily="18" charset="0"/>
                            </a:rPr>
                            <m:t>𝑡</m:t>
                          </m:r>
                        </m:e>
                      </m:d>
                      <m:r>
                        <a:rPr lang="en-US" altLang="zh-CN" b="1" i="0" smtClean="0">
                          <a:latin typeface="Cambria Math" panose="02040503050406030204" pitchFamily="18" charset="0"/>
                        </a:rPr>
                        <m:t>]</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667000" y="2738735"/>
                <a:ext cx="6400800" cy="461665"/>
              </a:xfrm>
              <a:prstGeom prst="rect">
                <a:avLst/>
              </a:prstGeom>
              <a:blipFill>
                <a:blip r:embed="rId5"/>
                <a:stretch>
                  <a:fillRect t="-127632" r="-8667" b="-197368"/>
                </a:stretch>
              </a:blipFill>
            </p:spPr>
            <p:txBody>
              <a:bodyPr/>
              <a:lstStyle/>
              <a:p>
                <a:r>
                  <a:rPr lang="zh-CN" altLang="en-US">
                    <a:noFill/>
                  </a:rPr>
                  <a:t> </a:t>
                </a:r>
              </a:p>
            </p:txBody>
          </p:sp>
        </mc:Fallback>
      </mc:AlternateContent>
      <p:grpSp>
        <p:nvGrpSpPr>
          <p:cNvPr id="14" name="组合 13"/>
          <p:cNvGrpSpPr/>
          <p:nvPr/>
        </p:nvGrpSpPr>
        <p:grpSpPr>
          <a:xfrm>
            <a:off x="1219200" y="1066800"/>
            <a:ext cx="7696200" cy="2129135"/>
            <a:chOff x="1219200" y="1066800"/>
            <a:chExt cx="7696200" cy="2129135"/>
          </a:xfrm>
        </p:grpSpPr>
        <p:sp>
          <p:nvSpPr>
            <p:cNvPr id="12" name="矩形标注 11"/>
            <p:cNvSpPr/>
            <p:nvPr/>
          </p:nvSpPr>
          <p:spPr bwMode="auto">
            <a:xfrm>
              <a:off x="1219200" y="1066800"/>
              <a:ext cx="2895600" cy="685800"/>
            </a:xfrm>
            <a:prstGeom prst="wedgeRectCallout">
              <a:avLst>
                <a:gd name="adj1" fmla="val 98618"/>
                <a:gd name="adj2" fmla="val 205978"/>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13" name="矩形 12"/>
            <p:cNvSpPr/>
            <p:nvPr/>
          </p:nvSpPr>
          <p:spPr bwMode="auto">
            <a:xfrm>
              <a:off x="2743200" y="2819400"/>
              <a:ext cx="6172200" cy="376535"/>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grpSp>
        <p:nvGrpSpPr>
          <p:cNvPr id="15" name="组合 14"/>
          <p:cNvGrpSpPr/>
          <p:nvPr/>
        </p:nvGrpSpPr>
        <p:grpSpPr>
          <a:xfrm>
            <a:off x="1295400" y="2057400"/>
            <a:ext cx="7543800" cy="1600200"/>
            <a:chOff x="1143000" y="1676400"/>
            <a:chExt cx="7543800" cy="1600200"/>
          </a:xfrm>
        </p:grpSpPr>
        <p:sp>
          <p:nvSpPr>
            <p:cNvPr id="16" name="矩形标注 15"/>
            <p:cNvSpPr/>
            <p:nvPr/>
          </p:nvSpPr>
          <p:spPr bwMode="auto">
            <a:xfrm>
              <a:off x="1143000" y="1676400"/>
              <a:ext cx="4876800" cy="381000"/>
            </a:xfrm>
            <a:prstGeom prst="wedgeRectCallout">
              <a:avLst>
                <a:gd name="adj1" fmla="val 53453"/>
                <a:gd name="adj2" fmla="val 307110"/>
              </a:avLst>
            </a:prstGeom>
            <a:noFill/>
            <a:ln w="19050" cap="flat" cmpd="sng" algn="ctr">
              <a:solidFill>
                <a:srgbClr val="0000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17" name="矩形 16"/>
            <p:cNvSpPr/>
            <p:nvPr/>
          </p:nvSpPr>
          <p:spPr bwMode="auto">
            <a:xfrm>
              <a:off x="6172200" y="2814935"/>
              <a:ext cx="2514600" cy="461665"/>
            </a:xfrm>
            <a:prstGeom prst="rect">
              <a:avLst/>
            </a:prstGeom>
            <a:noFill/>
            <a:ln w="19050" cap="flat" cmpd="sng" algn="ctr">
              <a:solidFill>
                <a:srgbClr val="0000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485800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DFT</a:t>
            </a:r>
            <a:r>
              <a:rPr lang="zh-CN" altLang="en-US" dirty="0" smtClean="0"/>
              <a:t>计算线性卷积</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设</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和</a:t>
                </a:r>
                <a14:m>
                  <m:oMath xmlns:m="http://schemas.openxmlformats.org/officeDocument/2006/math">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oMath>
                </a14:m>
                <a:r>
                  <a:rPr lang="zh-CN" altLang="en-US" sz="2400" dirty="0" smtClean="0"/>
                  <a:t>的长度分别为</a:t>
                </a:r>
                <a14:m>
                  <m:oMath xmlns:m="http://schemas.openxmlformats.org/officeDocument/2006/math">
                    <m:r>
                      <a:rPr lang="zh-CN" altLang="en-US" sz="2400" i="1">
                        <a:latin typeface="Cambria Math" panose="02040503050406030204" pitchFamily="18" charset="0"/>
                      </a:rPr>
                      <m:t>𝑁</m:t>
                    </m:r>
                  </m:oMath>
                </a14:m>
                <a:r>
                  <a:rPr lang="zh-CN" altLang="en-US" sz="2400" dirty="0" smtClean="0"/>
                  <a:t>和</a:t>
                </a:r>
                <a14:m>
                  <m:oMath xmlns:m="http://schemas.openxmlformats.org/officeDocument/2006/math">
                    <m:r>
                      <a:rPr lang="zh-CN" altLang="en-US" sz="2400" i="1">
                        <a:latin typeface="Cambria Math" panose="02040503050406030204" pitchFamily="18" charset="0"/>
                      </a:rPr>
                      <m:t>𝑀</m:t>
                    </m:r>
                  </m:oMath>
                </a14:m>
                <a:r>
                  <a:rPr lang="zh-CN" altLang="en-US" sz="2400" dirty="0" smtClean="0"/>
                  <a:t>，其</a:t>
                </a:r>
                <a14:m>
                  <m:oMath xmlns:m="http://schemas.openxmlformats.org/officeDocument/2006/math">
                    <m:r>
                      <a:rPr lang="zh-CN" altLang="en-US" sz="2400" i="1">
                        <a:latin typeface="Cambria Math" panose="02040503050406030204" pitchFamily="18" charset="0"/>
                      </a:rPr>
                      <m:t>𝐿</m:t>
                    </m:r>
                  </m:oMath>
                </a14:m>
                <a:r>
                  <a:rPr lang="zh-CN" altLang="en-US" sz="2400" dirty="0" smtClean="0"/>
                  <a:t>点循环卷积为</a:t>
                </a:r>
                <a:endParaRPr lang="en-US" altLang="zh-CN" sz="2400" dirty="0" smtClean="0"/>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𝑐</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smtClean="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zh-CN" altLang="en-US" sz="2400" i="1">
                            <a:latin typeface="Cambria Math" panose="02040503050406030204" pitchFamily="18" charset="0"/>
                          </a:rPr>
                          <m:t>𝐿</m:t>
                        </m:r>
                        <m:r>
                          <a:rPr lang="zh-CN" altLang="en-US" sz="2400">
                            <a:latin typeface="Cambria Math" panose="02040503050406030204" pitchFamily="18" charset="0"/>
                          </a:rPr>
                          <m:t>−1</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r>
                              <a:rPr lang="zh-CN" altLang="en-US" sz="2400" i="1">
                                <a:latin typeface="Cambria Math" panose="02040503050406030204" pitchFamily="18" charset="0"/>
                              </a:rPr>
                              <m:t>𝑥</m:t>
                            </m:r>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e>
                                </m:d>
                              </m:e>
                              <m:sub>
                                <m:r>
                                  <a:rPr lang="zh-CN" altLang="en-US" sz="2400" i="1">
                                    <a:latin typeface="Cambria Math" panose="02040503050406030204" pitchFamily="18" charset="0"/>
                                  </a:rPr>
                                  <m:t>𝐿</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𝐿</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dirty="0" smtClean="0"/>
                  <a:t> </a:t>
                </a:r>
              </a:p>
              <a:p>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a:t>和</a:t>
                </a:r>
                <a14:m>
                  <m:oMath xmlns:m="http://schemas.openxmlformats.org/officeDocument/2006/math">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oMath>
                </a14:m>
                <a:r>
                  <a:rPr lang="zh-CN" altLang="en-US" sz="2400" dirty="0" smtClean="0"/>
                  <a:t>的</a:t>
                </a:r>
                <a:r>
                  <a:rPr lang="en-US" altLang="zh-CN" sz="2400" dirty="0" smtClean="0"/>
                  <a:t>DFT</a:t>
                </a:r>
                <a:r>
                  <a:rPr lang="zh-CN" altLang="en-US" sz="2400" dirty="0" smtClean="0"/>
                  <a:t>分别为</a:t>
                </a:r>
                <a:endParaRPr lang="en-US" altLang="zh-CN" sz="2400" dirty="0" smtClean="0"/>
              </a:p>
              <a:p>
                <a:pPr marL="0" indent="0" algn="ctr">
                  <a:buNone/>
                </a:pPr>
                <a14:m>
                  <m:oMath xmlns:m="http://schemas.openxmlformats.org/officeDocument/2006/math">
                    <m:r>
                      <a:rPr lang="zh-CN" altLang="en-US" sz="2400" i="1">
                        <a:latin typeface="Cambria Math" panose="02040503050406030204" pitchFamily="18" charset="0"/>
                      </a:rPr>
                      <m:t>𝐻</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m:t>
                    </m:r>
                    <m:r>
                      <m:rPr>
                        <m:sty m:val="p"/>
                      </m:rPr>
                      <a:rPr lang="zh-CN" altLang="en-US" sz="2400" i="0">
                        <a:latin typeface="Cambria Math" panose="02040503050406030204" pitchFamily="18" charset="0"/>
                      </a:rPr>
                      <m:t>DFT</m:t>
                    </m:r>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e>
                      <m:sub>
                        <m:r>
                          <a:rPr lang="zh-CN" altLang="en-US" sz="2400" i="1">
                            <a:latin typeface="Cambria Math" panose="02040503050406030204" pitchFamily="18" charset="0"/>
                          </a:rPr>
                          <m:t>𝐿</m:t>
                        </m:r>
                      </m:sub>
                    </m:sSub>
                  </m:oMath>
                </a14:m>
                <a:r>
                  <a:rPr lang="zh-CN" altLang="en-US" sz="2400" dirty="0" smtClean="0"/>
                  <a:t>，</a:t>
                </a:r>
                <a14:m>
                  <m:oMath xmlns:m="http://schemas.openxmlformats.org/officeDocument/2006/math">
                    <m:r>
                      <a:rPr lang="zh-CN" altLang="en-US" sz="2400">
                        <a:latin typeface="Cambria Math" panose="02040503050406030204" pitchFamily="18" charset="0"/>
                      </a:rPr>
                      <m:t>𝑋</m:t>
                    </m:r>
                    <m:r>
                      <a:rPr lang="zh-CN" altLang="en-US" sz="2400">
                        <a:latin typeface="Cambria Math" panose="02040503050406030204" pitchFamily="18" charset="0"/>
                      </a:rPr>
                      <m:t>(</m:t>
                    </m:r>
                    <m:r>
                      <a:rPr lang="zh-CN" altLang="en-US" sz="2400">
                        <a:latin typeface="Cambria Math" panose="02040503050406030204" pitchFamily="18" charset="0"/>
                      </a:rPr>
                      <m:t>𝑘</m:t>
                    </m:r>
                    <m:r>
                      <a:rPr lang="zh-CN" altLang="en-US" sz="2400">
                        <a:latin typeface="Cambria Math" panose="02040503050406030204" pitchFamily="18" charset="0"/>
                      </a:rPr>
                      <m:t>)=</m:t>
                    </m:r>
                    <m:r>
                      <m:rPr>
                        <m:sty m:val="p"/>
                      </m:rPr>
                      <a:rPr lang="zh-CN" altLang="en-US" sz="2400" i="0">
                        <a:latin typeface="Cambria Math" panose="02040503050406030204" pitchFamily="18" charset="0"/>
                      </a:rPr>
                      <m:t>DFT</m:t>
                    </m:r>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𝑛</m:t>
                        </m:r>
                        <m:r>
                          <a:rPr lang="zh-CN" altLang="en-US" sz="2400">
                            <a:latin typeface="Cambria Math" panose="02040503050406030204" pitchFamily="18" charset="0"/>
                          </a:rPr>
                          <m:t>)]</m:t>
                        </m:r>
                      </m:e>
                      <m:sub>
                        <m:r>
                          <a:rPr lang="zh-CN" altLang="en-US" sz="2400">
                            <a:latin typeface="Cambria Math" panose="02040503050406030204" pitchFamily="18" charset="0"/>
                          </a:rPr>
                          <m:t>𝐿</m:t>
                        </m:r>
                      </m:sub>
                    </m:sSub>
                  </m:oMath>
                </a14:m>
                <a:endParaRPr lang="en-US" altLang="zh-CN" sz="2400" dirty="0">
                  <a:latin typeface="Cambria Math" panose="02040503050406030204" pitchFamily="18" charset="0"/>
                </a:endParaRPr>
              </a:p>
              <a:p>
                <a:r>
                  <a:rPr lang="zh-CN" altLang="en-US" sz="2400" dirty="0"/>
                  <a:t>其中</a:t>
                </a:r>
                <a14:m>
                  <m:oMath xmlns:m="http://schemas.openxmlformats.org/officeDocument/2006/math">
                    <m:r>
                      <a:rPr lang="en-US" altLang="zh-CN" sz="2400" b="0" i="1">
                        <a:latin typeface="Cambria Math" panose="02040503050406030204" pitchFamily="18" charset="0"/>
                      </a:rPr>
                      <m:t>0</m:t>
                    </m:r>
                    <m:r>
                      <a:rPr lang="zh-CN" altLang="en-US" sz="2400" b="0" i="1">
                        <a:latin typeface="Cambria Math" panose="02040503050406030204" pitchFamily="18" charset="0"/>
                      </a:rPr>
                      <m:t>≤</m:t>
                    </m:r>
                    <m:r>
                      <a:rPr lang="en-US" altLang="zh-CN" sz="2400" b="0" i="1">
                        <a:latin typeface="Cambria Math" panose="02040503050406030204" pitchFamily="18" charset="0"/>
                      </a:rPr>
                      <m:t>𝑘</m:t>
                    </m:r>
                    <m:r>
                      <a:rPr lang="zh-CN" altLang="en-US" sz="2400" b="0" i="1">
                        <a:latin typeface="Cambria Math" panose="02040503050406030204" pitchFamily="18" charset="0"/>
                      </a:rPr>
                      <m:t>≤</m:t>
                    </m:r>
                    <m:r>
                      <a:rPr lang="en-US" altLang="zh-CN" sz="2400" b="0" i="1">
                        <a:latin typeface="Cambria Math" panose="02040503050406030204" pitchFamily="18" charset="0"/>
                      </a:rPr>
                      <m:t>𝐿</m:t>
                    </m:r>
                    <m:r>
                      <a:rPr lang="en-US" altLang="zh-CN" sz="2400" b="0" i="1">
                        <a:latin typeface="Cambria Math" panose="02040503050406030204" pitchFamily="18" charset="0"/>
                      </a:rPr>
                      <m:t>−1</m:t>
                    </m:r>
                  </m:oMath>
                </a14:m>
                <a:r>
                  <a:rPr lang="zh-CN" altLang="en-US" sz="2400" dirty="0" smtClean="0"/>
                  <a:t>，</a:t>
                </a:r>
                <a14:m>
                  <m:oMath xmlns:m="http://schemas.openxmlformats.org/officeDocument/2006/math">
                    <m:r>
                      <a:rPr lang="en-US" altLang="zh-CN" sz="2400" b="0" i="1">
                        <a:latin typeface="Cambria Math" panose="02040503050406030204" pitchFamily="18" charset="0"/>
                      </a:rPr>
                      <m:t>𝐿</m:t>
                    </m:r>
                    <m:r>
                      <a:rPr lang="zh-CN" altLang="en-US" sz="2400">
                        <a:latin typeface="Cambria Math" panose="02040503050406030204" pitchFamily="18" charset="0"/>
                      </a:rPr>
                      <m:t>≥</m:t>
                    </m:r>
                    <m:r>
                      <a:rPr lang="en-US" altLang="zh-CN" sz="2400" b="0" i="1" smtClean="0">
                        <a:latin typeface="Cambria Math" panose="02040503050406030204" pitchFamily="18" charset="0"/>
                      </a:rPr>
                      <m:t>𝑚𝑎𝑥</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e>
                    </m:d>
                    <m:r>
                      <a:rPr lang="zh-CN" altLang="en-US" sz="2400" b="0" i="1">
                        <a:latin typeface="Cambria Math" panose="02040503050406030204" pitchFamily="18" charset="0"/>
                      </a:rPr>
                      <m:t>。</m:t>
                    </m:r>
                  </m:oMath>
                </a14:m>
                <a:endParaRPr lang="en-US" altLang="zh-CN" sz="2400" b="0" dirty="0" smtClean="0"/>
              </a:p>
              <a:p>
                <a:r>
                  <a:rPr lang="zh-CN" altLang="en-US" sz="2400" dirty="0" smtClean="0"/>
                  <a:t>则根据</a:t>
                </a:r>
                <a:r>
                  <a:rPr lang="en-US" altLang="zh-CN" sz="2400" dirty="0" smtClean="0"/>
                  <a:t>DFT</a:t>
                </a:r>
                <a:r>
                  <a:rPr lang="zh-CN" altLang="en-US" sz="2400" dirty="0" smtClean="0"/>
                  <a:t>的时域循环卷积定理有</a:t>
                </a:r>
                <a:endParaRPr lang="en-US" altLang="zh-CN" sz="2400" dirty="0" smtClean="0"/>
              </a:p>
              <a:p>
                <a:pPr marL="0" indent="0" algn="ctr">
                  <a:buNone/>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𝑌</m:t>
                              </m:r>
                            </m:e>
                            <m:sub>
                              <m:r>
                                <a:rPr lang="zh-CN" altLang="en-US" sz="2400">
                                  <a:latin typeface="Cambria Math" panose="02040503050406030204" pitchFamily="18" charset="0"/>
                                </a:rPr>
                                <m:t>𝑐</m:t>
                              </m:r>
                            </m:sub>
                          </m:sSub>
                          <m:r>
                            <a:rPr lang="zh-CN" altLang="en-US" sz="2400">
                              <a:latin typeface="Cambria Math" panose="02040503050406030204" pitchFamily="18" charset="0"/>
                            </a:rPr>
                            <m:t>(</m:t>
                          </m:r>
                          <m:r>
                            <a:rPr lang="zh-CN" altLang="en-US" sz="2400">
                              <a:latin typeface="Cambria Math" panose="02040503050406030204" pitchFamily="18" charset="0"/>
                            </a:rPr>
                            <m:t>𝑘</m:t>
                          </m:r>
                          <m:r>
                            <a:rPr lang="zh-CN" altLang="en-US" sz="2400">
                              <a:latin typeface="Cambria Math" panose="02040503050406030204" pitchFamily="18" charset="0"/>
                            </a:rPr>
                            <m:t>)=</m:t>
                          </m:r>
                          <m:r>
                            <m:rPr>
                              <m:sty m:val="p"/>
                            </m:rPr>
                            <a:rPr lang="zh-CN" altLang="en-US" sz="2400" i="0">
                              <a:latin typeface="Cambria Math" panose="02040503050406030204" pitchFamily="18" charset="0"/>
                            </a:rPr>
                            <m:t>DFT</m:t>
                          </m:r>
                          <m:sSub>
                            <m:sSubPr>
                              <m:ctrlPr>
                                <a:rPr lang="zh-CN" altLang="en-US" sz="2400" i="1">
                                  <a:latin typeface="Cambria Math" panose="02040503050406030204" pitchFamily="18" charset="0"/>
                                </a:rPr>
                              </m:ctrlPr>
                            </m:sSubPr>
                            <m:e>
                              <m:d>
                                <m:dPr>
                                  <m:begChr m:val="["/>
                                  <m:end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𝑦</m:t>
                                      </m:r>
                                    </m:e>
                                    <m:sub>
                                      <m:r>
                                        <a:rPr lang="zh-CN" altLang="en-US" sz="2400">
                                          <a:latin typeface="Cambria Math" panose="02040503050406030204" pitchFamily="18" charset="0"/>
                                        </a:rPr>
                                        <m:t>𝑐</m:t>
                                      </m:r>
                                    </m:sub>
                                  </m:sSub>
                                  <m:r>
                                    <a:rPr lang="zh-CN" altLang="en-US" sz="2400">
                                      <a:latin typeface="Cambria Math" panose="02040503050406030204" pitchFamily="18" charset="0"/>
                                    </a:rPr>
                                    <m:t>(</m:t>
                                  </m:r>
                                  <m:r>
                                    <a:rPr lang="zh-CN" altLang="en-US" sz="2400">
                                      <a:latin typeface="Cambria Math" panose="02040503050406030204" pitchFamily="18" charset="0"/>
                                    </a:rPr>
                                    <m:t>𝑛</m:t>
                                  </m:r>
                                  <m:r>
                                    <a:rPr lang="zh-CN" altLang="en-US" sz="2400">
                                      <a:latin typeface="Cambria Math" panose="02040503050406030204" pitchFamily="18" charset="0"/>
                                    </a:rPr>
                                    <m:t>)</m:t>
                                  </m:r>
                                </m:e>
                              </m:d>
                            </m:e>
                            <m:sub>
                              <m:r>
                                <a:rPr lang="zh-CN" altLang="en-US" sz="2400">
                                  <a:latin typeface="Cambria Math" panose="02040503050406030204" pitchFamily="18" charset="0"/>
                                </a:rPr>
                                <m:t>𝐿</m:t>
                              </m:r>
                            </m:sub>
                          </m:sSub>
                          <m:r>
                            <a:rPr lang="zh-CN" altLang="en-US" sz="2400">
                              <a:latin typeface="Cambria Math" panose="02040503050406030204" pitchFamily="18" charset="0"/>
                            </a:rPr>
                            <m:t>=</m:t>
                          </m:r>
                          <m:r>
                            <a:rPr lang="zh-CN" altLang="en-US" sz="2400">
                              <a:latin typeface="Cambria Math" panose="02040503050406030204" pitchFamily="18" charset="0"/>
                            </a:rPr>
                            <m:t>𝐻</m:t>
                          </m:r>
                          <m:r>
                            <a:rPr lang="zh-CN" altLang="en-US" sz="2400">
                              <a:latin typeface="Cambria Math" panose="02040503050406030204" pitchFamily="18" charset="0"/>
                            </a:rPr>
                            <m:t>(</m:t>
                          </m:r>
                          <m:r>
                            <a:rPr lang="zh-CN" altLang="en-US" sz="2400">
                              <a:latin typeface="Cambria Math" panose="02040503050406030204" pitchFamily="18" charset="0"/>
                            </a:rPr>
                            <m:t>𝑘</m:t>
                          </m:r>
                          <m:r>
                            <a:rPr lang="zh-CN" altLang="en-US" sz="2400">
                              <a:latin typeface="Cambria Math" panose="02040503050406030204" pitchFamily="18" charset="0"/>
                            </a:rPr>
                            <m:t>)</m:t>
                          </m:r>
                          <m:r>
                            <a:rPr lang="zh-CN" altLang="en-US" sz="2400">
                              <a:latin typeface="Cambria Math" panose="02040503050406030204" pitchFamily="18" charset="0"/>
                            </a:rPr>
                            <m:t>𝑋</m:t>
                          </m:r>
                          <m:r>
                            <a:rPr lang="zh-CN" altLang="en-US" sz="2400">
                              <a:latin typeface="Cambria Math" panose="02040503050406030204" pitchFamily="18" charset="0"/>
                            </a:rPr>
                            <m:t>(</m:t>
                          </m:r>
                          <m:r>
                            <a:rPr lang="zh-CN" altLang="en-US" sz="2400">
                              <a:latin typeface="Cambria Math" panose="02040503050406030204" pitchFamily="18" charset="0"/>
                            </a:rPr>
                            <m:t>𝑘</m:t>
                          </m:r>
                        </m:e>
                      </m:d>
                      <m:r>
                        <a:rPr lang="en-US" altLang="zh-CN" sz="2400">
                          <a:latin typeface="Cambria Math" panose="02040503050406030204" pitchFamily="18" charset="0"/>
                        </a:rPr>
                        <m:t>,0</m:t>
                      </m:r>
                      <m:r>
                        <a:rPr lang="zh-CN" altLang="en-US" sz="2400">
                          <a:latin typeface="Cambria Math" panose="02040503050406030204" pitchFamily="18" charset="0"/>
                        </a:rPr>
                        <m:t>≤</m:t>
                      </m:r>
                      <m:r>
                        <a:rPr lang="en-US" altLang="zh-CN" sz="2400">
                          <a:latin typeface="Cambria Math" panose="02040503050406030204" pitchFamily="18" charset="0"/>
                        </a:rPr>
                        <m:t>𝑘</m:t>
                      </m:r>
                      <m:r>
                        <a:rPr lang="zh-CN" altLang="en-US" sz="2400">
                          <a:latin typeface="Cambria Math" panose="02040503050406030204" pitchFamily="18" charset="0"/>
                        </a:rPr>
                        <m:t>≤</m:t>
                      </m:r>
                      <m:r>
                        <a:rPr lang="en-US" altLang="zh-CN" sz="2400">
                          <a:latin typeface="Cambria Math" panose="02040503050406030204" pitchFamily="18" charset="0"/>
                        </a:rPr>
                        <m:t>𝐿</m:t>
                      </m:r>
                      <m:r>
                        <a:rPr lang="en-US" altLang="zh-CN" sz="2400">
                          <a:latin typeface="Cambria Math" panose="02040503050406030204" pitchFamily="18" charset="0"/>
                        </a:rPr>
                        <m:t>−1</m:t>
                      </m:r>
                    </m:oMath>
                  </m:oMathPara>
                </a14:m>
                <a:endParaRPr lang="en-US" altLang="zh-CN" sz="2400" dirty="0">
                  <a:latin typeface="Cambria Math" panose="02040503050406030204" pitchFamily="18" charset="0"/>
                </a:endParaRPr>
              </a:p>
              <a:p>
                <a:endParaRPr lang="en-US" altLang="zh-CN" sz="2400" dirty="0" smtClean="0"/>
              </a:p>
              <a:p>
                <a:endParaRPr lang="en-US" altLang="zh-CN" sz="2400" dirty="0"/>
              </a:p>
              <a:p>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9868"/>
                </a:stretch>
              </a:blipFill>
            </p:spPr>
            <p:txBody>
              <a:bodyPr/>
              <a:lstStyle/>
              <a:p>
                <a:r>
                  <a:rPr lang="zh-CN" altLang="en-US">
                    <a:noFill/>
                  </a:rPr>
                  <a:t> </a:t>
                </a:r>
              </a:p>
            </p:txBody>
          </p:sp>
        </mc:Fallback>
      </mc:AlternateContent>
      <p:pic>
        <p:nvPicPr>
          <p:cNvPr id="17" name="图片 16"/>
          <p:cNvPicPr>
            <a:picLocks noChangeAspect="1"/>
          </p:cNvPicPr>
          <p:nvPr/>
        </p:nvPicPr>
        <p:blipFill>
          <a:blip r:embed="rId3"/>
          <a:stretch>
            <a:fillRect/>
          </a:stretch>
        </p:blipFill>
        <p:spPr>
          <a:xfrm>
            <a:off x="1066800" y="4724400"/>
            <a:ext cx="6809164" cy="1600200"/>
          </a:xfrm>
          <a:prstGeom prst="rect">
            <a:avLst/>
          </a:prstGeom>
        </p:spPr>
      </p:pic>
    </p:spTree>
    <p:extLst>
      <p:ext uri="{BB962C8B-B14F-4D97-AF65-F5344CB8AC3E}">
        <p14:creationId xmlns:p14="http://schemas.microsoft.com/office/powerpoint/2010/main" val="257334842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400" y="1295400"/>
            <a:ext cx="4981054" cy="3728605"/>
          </a:xfrm>
          <a:prstGeom prst="rect">
            <a:avLst/>
          </a:prstGeom>
        </p:spPr>
      </p:pic>
      <p:sp>
        <p:nvSpPr>
          <p:cNvPr id="5" name="标题 4"/>
          <p:cNvSpPr>
            <a:spLocks noGrp="1"/>
          </p:cNvSpPr>
          <p:nvPr>
            <p:ph type="title"/>
          </p:nvPr>
        </p:nvSpPr>
        <p:spPr/>
        <p:txBody>
          <a:bodyPr/>
          <a:lstStyle/>
          <a:p>
            <a:r>
              <a:rPr lang="zh-CN" altLang="en-US" sz="2800" dirty="0"/>
              <a:t>基于线性卷积和快速卷积的</a:t>
            </a:r>
            <a:r>
              <a:rPr lang="en-US" altLang="zh-CN" sz="2800" dirty="0"/>
              <a:t>GPS</a:t>
            </a:r>
            <a:r>
              <a:rPr lang="zh-CN" altLang="en-US" sz="2800" dirty="0"/>
              <a:t>信号的捕获</a:t>
            </a:r>
          </a:p>
        </p:txBody>
      </p:sp>
      <p:sp>
        <p:nvSpPr>
          <p:cNvPr id="6" name="内容占位符 5"/>
          <p:cNvSpPr>
            <a:spLocks noGrp="1"/>
          </p:cNvSpPr>
          <p:nvPr>
            <p:ph idx="1"/>
          </p:nvPr>
        </p:nvSpPr>
        <p:spPr/>
        <p:txBody>
          <a:bodyPr/>
          <a:lstStyle/>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zh-CN" altLang="en-US" sz="1800" dirty="0"/>
          </a:p>
        </p:txBody>
      </p:sp>
      <p:pic>
        <p:nvPicPr>
          <p:cNvPr id="7" name="图片 6"/>
          <p:cNvPicPr>
            <a:picLocks noChangeAspect="1"/>
          </p:cNvPicPr>
          <p:nvPr/>
        </p:nvPicPr>
        <p:blipFill>
          <a:blip r:embed="rId3"/>
          <a:stretch>
            <a:fillRect/>
          </a:stretch>
        </p:blipFill>
        <p:spPr>
          <a:xfrm>
            <a:off x="4391546" y="1300595"/>
            <a:ext cx="4981054" cy="3728605"/>
          </a:xfrm>
          <a:prstGeom prst="rect">
            <a:avLst/>
          </a:prstGeom>
        </p:spPr>
      </p:pic>
      <p:grpSp>
        <p:nvGrpSpPr>
          <p:cNvPr id="26" name="组合 25"/>
          <p:cNvGrpSpPr/>
          <p:nvPr/>
        </p:nvGrpSpPr>
        <p:grpSpPr>
          <a:xfrm>
            <a:off x="838200" y="2743200"/>
            <a:ext cx="5957483" cy="3585865"/>
            <a:chOff x="838200" y="2743200"/>
            <a:chExt cx="5957483" cy="3585865"/>
          </a:xfrm>
        </p:grpSpPr>
        <p:sp>
          <p:nvSpPr>
            <p:cNvPr id="8" name="文本框 7"/>
            <p:cNvSpPr txBox="1"/>
            <p:nvPr/>
          </p:nvSpPr>
          <p:spPr>
            <a:xfrm>
              <a:off x="2438400" y="5867400"/>
              <a:ext cx="4357283" cy="461665"/>
            </a:xfrm>
            <a:prstGeom prst="rect">
              <a:avLst/>
            </a:prstGeom>
            <a:noFill/>
          </p:spPr>
          <p:txBody>
            <a:bodyPr wrap="none" rtlCol="0">
              <a:spAutoFit/>
            </a:bodyPr>
            <a:lstStyle/>
            <a:p>
              <a:r>
                <a:rPr lang="zh-CN" altLang="en-US" dirty="0" smtClean="0"/>
                <a:t>每一</a:t>
              </a:r>
              <a:r>
                <a:rPr lang="en-US" altLang="zh-CN" dirty="0" err="1" smtClean="0"/>
                <a:t>ms</a:t>
              </a:r>
              <a:r>
                <a:rPr lang="zh-CN" altLang="en-US" dirty="0" smtClean="0"/>
                <a:t>就捕获到一次</a:t>
              </a:r>
              <a:r>
                <a:rPr lang="en-US" altLang="zh-CN" dirty="0" smtClean="0"/>
                <a:t>GPS</a:t>
              </a:r>
              <a:r>
                <a:rPr lang="zh-CN" altLang="en-US" dirty="0" smtClean="0"/>
                <a:t>信号</a:t>
              </a:r>
              <a:endParaRPr lang="zh-CN" altLang="en-US" dirty="0"/>
            </a:p>
          </p:txBody>
        </p:sp>
        <p:cxnSp>
          <p:nvCxnSpPr>
            <p:cNvPr id="10" name="直接箭头连接符 9"/>
            <p:cNvCxnSpPr>
              <a:stCxn id="8" idx="0"/>
            </p:cNvCxnSpPr>
            <p:nvPr/>
          </p:nvCxnSpPr>
          <p:spPr bwMode="auto">
            <a:xfrm flipH="1" flipV="1">
              <a:off x="838200" y="2743200"/>
              <a:ext cx="3778842" cy="31242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1" name="直接箭头连接符 10"/>
            <p:cNvCxnSpPr/>
            <p:nvPr/>
          </p:nvCxnSpPr>
          <p:spPr bwMode="auto">
            <a:xfrm flipH="1" flipV="1">
              <a:off x="1066800" y="2743200"/>
              <a:ext cx="3550242" cy="31242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3" name="直接箭头连接符 12"/>
            <p:cNvCxnSpPr/>
            <p:nvPr/>
          </p:nvCxnSpPr>
          <p:spPr bwMode="auto">
            <a:xfrm flipH="1" flipV="1">
              <a:off x="1447800" y="2819400"/>
              <a:ext cx="3169242" cy="30480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5" name="直接箭头连接符 14"/>
            <p:cNvCxnSpPr/>
            <p:nvPr/>
          </p:nvCxnSpPr>
          <p:spPr bwMode="auto">
            <a:xfrm flipH="1" flipV="1">
              <a:off x="1752600" y="2895600"/>
              <a:ext cx="2864442" cy="29718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7" name="直接箭头连接符 16"/>
            <p:cNvCxnSpPr/>
            <p:nvPr/>
          </p:nvCxnSpPr>
          <p:spPr bwMode="auto">
            <a:xfrm flipH="1" flipV="1">
              <a:off x="2057400" y="2971800"/>
              <a:ext cx="2559642" cy="28956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9" name="直接箭头连接符 18"/>
            <p:cNvCxnSpPr/>
            <p:nvPr/>
          </p:nvCxnSpPr>
          <p:spPr bwMode="auto">
            <a:xfrm flipV="1">
              <a:off x="4617042" y="3048000"/>
              <a:ext cx="668812" cy="28194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22" name="直接箭头连接符 21"/>
            <p:cNvCxnSpPr/>
            <p:nvPr/>
          </p:nvCxnSpPr>
          <p:spPr bwMode="auto">
            <a:xfrm flipV="1">
              <a:off x="4617042" y="2743200"/>
              <a:ext cx="1021758" cy="31242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24" name="直接箭头连接符 23"/>
            <p:cNvCxnSpPr/>
            <p:nvPr/>
          </p:nvCxnSpPr>
          <p:spPr bwMode="auto">
            <a:xfrm flipV="1">
              <a:off x="4617042" y="2743200"/>
              <a:ext cx="1310979" cy="31242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grpSp>
    </p:spTree>
    <p:extLst>
      <p:ext uri="{BB962C8B-B14F-4D97-AF65-F5344CB8AC3E}">
        <p14:creationId xmlns:p14="http://schemas.microsoft.com/office/powerpoint/2010/main" val="85162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知识点梳理</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302758" y="947530"/>
                <a:ext cx="8534400" cy="5562600"/>
              </a:xfrm>
            </p:spPr>
            <p:txBody>
              <a:bodyPr/>
              <a:lstStyle/>
              <a:p>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endParaRPr lang="en-US" altLang="zh-CN" sz="1800" dirty="0"/>
              </a:p>
              <a:p>
                <a:endParaRPr lang="en-US" altLang="zh-CN" sz="1800" dirty="0" smtClean="0"/>
              </a:p>
              <a:p>
                <a:r>
                  <a:rPr lang="zh-CN" altLang="en-US" sz="1800" dirty="0" smtClean="0"/>
                  <a:t>天线</a:t>
                </a:r>
                <a14:m>
                  <m:oMath xmlns:m="http://schemas.openxmlformats.org/officeDocument/2006/math">
                    <m:r>
                      <a:rPr lang="zh-CN" altLang="en-US" sz="1800" i="1">
                        <a:latin typeface="Cambria Math" panose="02040503050406030204" pitchFamily="18" charset="0"/>
                      </a:rPr>
                      <m:t>接收</m:t>
                    </m:r>
                    <m:r>
                      <a:rPr lang="zh-CN" altLang="en-US" sz="1800" i="1" smtClean="0">
                        <a:latin typeface="Cambria Math" panose="02040503050406030204" pitchFamily="18" charset="0"/>
                      </a:rPr>
                      <m:t>信号</m:t>
                    </m:r>
                    <m:r>
                      <a:rPr lang="zh-CN" altLang="en-US" sz="1800" i="1">
                        <a:latin typeface="Cambria Math" panose="02040503050406030204" pitchFamily="18" charset="0"/>
                      </a:rPr>
                      <m:t>：</m:t>
                    </m:r>
                    <m:d>
                      <m:dPr>
                        <m:begChr m:val=""/>
                        <m:ctrlPr>
                          <a:rPr lang="zh-CN" altLang="en-US" sz="1800" i="1">
                            <a:latin typeface="Cambria Math" panose="02040503050406030204" pitchFamily="18" charset="0"/>
                          </a:rPr>
                        </m:ctrlPr>
                      </m:dPr>
                      <m:e>
                        <m:r>
                          <a:rPr lang="zh-CN" altLang="en-US" sz="1800" i="1">
                            <a:latin typeface="Cambria Math" panose="02040503050406030204" pitchFamily="18" charset="0"/>
                          </a:rPr>
                          <m:t>𝑟</m:t>
                        </m:r>
                        <m:r>
                          <a:rPr lang="zh-CN" altLang="en-US" sz="1800">
                            <a:latin typeface="Cambria Math" panose="02040503050406030204" pitchFamily="18" charset="0"/>
                          </a:rPr>
                          <m:t>(</m:t>
                        </m:r>
                        <m:r>
                          <a:rPr lang="en-US" altLang="zh-CN" sz="1800" b="1" i="1" smtClean="0">
                            <a:latin typeface="Cambria Math" panose="02040503050406030204" pitchFamily="18" charset="0"/>
                          </a:rPr>
                          <m:t>𝒕</m:t>
                        </m:r>
                        <m:r>
                          <a:rPr lang="zh-CN" altLang="en-US" sz="1800">
                            <a:latin typeface="Cambria Math" panose="02040503050406030204" pitchFamily="18" charset="0"/>
                          </a:rPr>
                          <m:t>)=</m:t>
                        </m:r>
                        <m:r>
                          <a:rPr lang="zh-CN" altLang="en-US" sz="1800" i="1">
                            <a:latin typeface="Cambria Math" panose="02040503050406030204" pitchFamily="18" charset="0"/>
                          </a:rPr>
                          <m:t>𝑐</m:t>
                        </m:r>
                        <m:r>
                          <a:rPr lang="zh-CN" altLang="en-US" sz="1800">
                            <a:latin typeface="Cambria Math" panose="02040503050406030204" pitchFamily="18" charset="0"/>
                          </a:rPr>
                          <m:t>(</m:t>
                        </m:r>
                        <m:r>
                          <a:rPr lang="zh-CN" altLang="en-US" sz="1800" i="1">
                            <a:latin typeface="Cambria Math" panose="02040503050406030204" pitchFamily="18" charset="0"/>
                          </a:rPr>
                          <m:t>𝑡</m:t>
                        </m:r>
                        <m:r>
                          <a:rPr lang="zh-CN" altLang="en-US" sz="1800">
                            <a:latin typeface="Cambria Math" panose="02040503050406030204" pitchFamily="18" charset="0"/>
                          </a:rPr>
                          <m:t>)</m:t>
                        </m:r>
                        <m:r>
                          <m:rPr>
                            <m:sty m:val="p"/>
                          </m:rPr>
                          <a:rPr lang="zh-CN" altLang="en-US" sz="1800">
                            <a:latin typeface="Cambria Math" panose="02040503050406030204" pitchFamily="18" charset="0"/>
                          </a:rPr>
                          <m:t>cos</m:t>
                        </m:r>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smtClean="0">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𝑐</m:t>
                            </m:r>
                          </m:sub>
                        </m:sSub>
                        <m:r>
                          <a:rPr lang="en-US" altLang="zh-CN" sz="1800" b="1" i="1" smtClean="0">
                            <a:latin typeface="Cambria Math" panose="02040503050406030204" pitchFamily="18" charset="0"/>
                          </a:rPr>
                          <m:t>𝒕</m:t>
                        </m:r>
                        <m:r>
                          <a:rPr lang="zh-CN" altLang="en-US" sz="1800">
                            <a:latin typeface="Cambria Math" panose="02040503050406030204" pitchFamily="18" charset="0"/>
                          </a:rPr>
                          <m:t>+</m:t>
                        </m:r>
                        <m:r>
                          <a:rPr lang="zh-CN" altLang="en-US" sz="1800" i="1">
                            <a:latin typeface="Cambria Math" panose="02040503050406030204" pitchFamily="18" charset="0"/>
                          </a:rPr>
                          <m:t>𝜃</m:t>
                        </m:r>
                        <m:r>
                          <a:rPr lang="zh-CN" altLang="en-US" sz="1800">
                            <a:latin typeface="Cambria Math" panose="02040503050406030204" pitchFamily="18" charset="0"/>
                          </a:rPr>
                          <m:t>)+</m:t>
                        </m:r>
                        <m:r>
                          <a:rPr lang="zh-CN" altLang="en-US" sz="1800" i="1">
                            <a:latin typeface="Cambria Math" panose="02040503050406030204" pitchFamily="18" charset="0"/>
                          </a:rPr>
                          <m:t>𝑤</m:t>
                        </m:r>
                        <m:r>
                          <a:rPr lang="zh-CN" altLang="en-US" sz="1800">
                            <a:latin typeface="Cambria Math" panose="02040503050406030204" pitchFamily="18" charset="0"/>
                          </a:rPr>
                          <m:t>(</m:t>
                        </m:r>
                        <m:r>
                          <a:rPr lang="en-US" altLang="zh-CN" sz="1800" b="1" i="1" smtClean="0">
                            <a:latin typeface="Cambria Math" panose="02040503050406030204" pitchFamily="18" charset="0"/>
                          </a:rPr>
                          <m:t>𝒕</m:t>
                        </m:r>
                      </m:e>
                    </m:d>
                  </m:oMath>
                </a14:m>
                <a:endParaRPr lang="en-US" altLang="zh-CN" sz="1800" dirty="0" smtClean="0"/>
              </a:p>
              <a:p>
                <a14:m>
                  <m:oMath xmlns:m="http://schemas.openxmlformats.org/officeDocument/2006/math">
                    <m:r>
                      <a:rPr lang="zh-CN" altLang="en-US" sz="1800" i="1">
                        <a:latin typeface="Cambria Math" panose="02040503050406030204" pitchFamily="18" charset="0"/>
                      </a:rPr>
                      <m:t>𝑟</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𝑡</m:t>
                        </m:r>
                      </m:e>
                    </m:d>
                    <m:r>
                      <a:rPr lang="zh-CN" altLang="en-US" sz="1800">
                        <a:latin typeface="Cambria Math" panose="02040503050406030204" pitchFamily="18" charset="0"/>
                      </a:rPr>
                      <m:t>∗</m:t>
                    </m:r>
                    <m:r>
                      <m:rPr>
                        <m:sty m:val="p"/>
                      </m:rPr>
                      <a:rPr lang="zh-CN" altLang="en-US" sz="1800">
                        <a:latin typeface="Cambria Math" panose="02040503050406030204" pitchFamily="18" charset="0"/>
                      </a:rPr>
                      <m:t>cos</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𝐿</m:t>
                            </m:r>
                          </m:sub>
                        </m:sSub>
                        <m:r>
                          <a:rPr lang="zh-CN" altLang="en-US" sz="1800" i="1">
                            <a:latin typeface="Cambria Math" panose="02040503050406030204" pitchFamily="18" charset="0"/>
                          </a:rPr>
                          <m:t>𝑡</m:t>
                        </m:r>
                      </m:e>
                    </m:d>
                    <m:r>
                      <a:rPr lang="zh-CN" altLang="en-US" sz="180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a:latin typeface="Cambria Math" panose="02040503050406030204" pitchFamily="18" charset="0"/>
                          </a:rPr>
                          <m:t>1</m:t>
                        </m:r>
                      </m:num>
                      <m:den>
                        <m:r>
                          <a:rPr lang="zh-CN" altLang="en-US" sz="1800">
                            <a:latin typeface="Cambria Math" panose="02040503050406030204" pitchFamily="18" charset="0"/>
                          </a:rPr>
                          <m:t>2</m:t>
                        </m:r>
                      </m:den>
                    </m:f>
                    <m:r>
                      <a:rPr lang="zh-CN" altLang="en-US" sz="1800" i="1">
                        <a:latin typeface="Cambria Math" panose="02040503050406030204" pitchFamily="18" charset="0"/>
                      </a:rPr>
                      <m:t>𝑐</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𝑡</m:t>
                        </m:r>
                      </m:e>
                    </m:d>
                    <m:r>
                      <m:rPr>
                        <m:sty m:val="p"/>
                      </m:rPr>
                      <a:rPr lang="zh-CN" altLang="en-US" sz="1800">
                        <a:latin typeface="Cambria Math" panose="02040503050406030204" pitchFamily="18" charset="0"/>
                      </a:rPr>
                      <m:t>cos</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d>
                          <m:dPr>
                            <m:ctrlPr>
                              <a:rPr lang="zh-CN" altLang="en-US" sz="1800" i="1">
                                <a:latin typeface="Cambria Math" panose="02040503050406030204" pitchFamily="18" charset="0"/>
                              </a:rPr>
                            </m:ctrlPr>
                          </m:dPr>
                          <m:e>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𝑐</m:t>
                                </m:r>
                              </m:sub>
                            </m:sSub>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𝐿</m:t>
                                </m:r>
                              </m:sub>
                            </m:sSub>
                          </m:e>
                        </m:d>
                        <m:r>
                          <a:rPr lang="zh-CN" altLang="en-US" sz="1800" i="1">
                            <a:latin typeface="Cambria Math" panose="02040503050406030204" pitchFamily="18" charset="0"/>
                          </a:rPr>
                          <m:t>𝑡</m:t>
                        </m:r>
                        <m:r>
                          <a:rPr lang="zh-CN" altLang="en-US" sz="1800">
                            <a:latin typeface="Cambria Math" panose="02040503050406030204" pitchFamily="18" charset="0"/>
                          </a:rPr>
                          <m:t>+</m:t>
                        </m:r>
                        <m:r>
                          <a:rPr lang="zh-CN" altLang="en-US" sz="1800" i="1">
                            <a:latin typeface="Cambria Math" panose="02040503050406030204" pitchFamily="18" charset="0"/>
                          </a:rPr>
                          <m:t>𝜃</m:t>
                        </m:r>
                      </m:e>
                    </m:d>
                    <m:r>
                      <a:rPr lang="zh-CN" altLang="en-US" sz="1800">
                        <a:latin typeface="Cambria Math" panose="02040503050406030204" pitchFamily="18" charset="0"/>
                      </a:rPr>
                      <m:t>−</m:t>
                    </m:r>
                    <m:f>
                      <m:fPr>
                        <m:ctrlPr>
                          <a:rPr lang="zh-CN" altLang="en-US" sz="1800" i="1">
                            <a:latin typeface="Cambria Math" panose="02040503050406030204" pitchFamily="18" charset="0"/>
                          </a:rPr>
                        </m:ctrlPr>
                      </m:fPr>
                      <m:num>
                        <m:r>
                          <a:rPr lang="zh-CN" altLang="en-US" sz="1800">
                            <a:latin typeface="Cambria Math" panose="02040503050406030204" pitchFamily="18" charset="0"/>
                          </a:rPr>
                          <m:t>1</m:t>
                        </m:r>
                      </m:num>
                      <m:den>
                        <m:r>
                          <a:rPr lang="zh-CN" altLang="en-US" sz="1800">
                            <a:latin typeface="Cambria Math" panose="02040503050406030204" pitchFamily="18" charset="0"/>
                          </a:rPr>
                          <m:t>2</m:t>
                        </m:r>
                      </m:den>
                    </m:f>
                    <m:r>
                      <a:rPr lang="zh-CN" altLang="en-US" sz="1800" i="1">
                        <a:latin typeface="Cambria Math" panose="02040503050406030204" pitchFamily="18" charset="0"/>
                      </a:rPr>
                      <m:t>𝑐</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𝑡</m:t>
                        </m:r>
                      </m:e>
                    </m:d>
                    <m:r>
                      <m:rPr>
                        <m:sty m:val="p"/>
                      </m:rPr>
                      <a:rPr lang="zh-CN" altLang="en-US" sz="1800">
                        <a:latin typeface="Cambria Math" panose="02040503050406030204" pitchFamily="18" charset="0"/>
                      </a:rPr>
                      <m:t>cos</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d>
                          <m:dPr>
                            <m:ctrlPr>
                              <a:rPr lang="zh-CN" altLang="en-US" sz="1800" i="1">
                                <a:latin typeface="Cambria Math" panose="02040503050406030204" pitchFamily="18" charset="0"/>
                              </a:rPr>
                            </m:ctrlPr>
                          </m:dPr>
                          <m:e>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𝑐</m:t>
                                </m:r>
                              </m:sub>
                            </m:sSub>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𝐿</m:t>
                                </m:r>
                              </m:sub>
                            </m:sSub>
                          </m:e>
                        </m:d>
                        <m:r>
                          <a:rPr lang="zh-CN" altLang="en-US" sz="1800" i="1">
                            <a:latin typeface="Cambria Math" panose="02040503050406030204" pitchFamily="18" charset="0"/>
                          </a:rPr>
                          <m:t>𝑡</m:t>
                        </m:r>
                        <m:r>
                          <a:rPr lang="zh-CN" altLang="en-US" sz="1800">
                            <a:latin typeface="Cambria Math" panose="02040503050406030204" pitchFamily="18" charset="0"/>
                          </a:rPr>
                          <m:t>+</m:t>
                        </m:r>
                        <m:r>
                          <a:rPr lang="zh-CN" altLang="en-US" sz="1800" i="1">
                            <a:latin typeface="Cambria Math" panose="02040503050406030204" pitchFamily="18" charset="0"/>
                          </a:rPr>
                          <m:t>𝜃</m:t>
                        </m:r>
                      </m:e>
                    </m:d>
                    <m:r>
                      <a:rPr lang="zh-CN" altLang="en-US" sz="1800">
                        <a:latin typeface="Cambria Math" panose="02040503050406030204" pitchFamily="18" charset="0"/>
                      </a:rPr>
                      <m:t>+</m:t>
                    </m:r>
                    <m:r>
                      <m:rPr>
                        <m:sty m:val="p"/>
                      </m:rPr>
                      <a:rPr lang="zh-CN" altLang="en-US" sz="1800">
                        <a:latin typeface="Cambria Math" panose="02040503050406030204" pitchFamily="18" charset="0"/>
                      </a:rPr>
                      <m:t>cos</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𝐿</m:t>
                            </m:r>
                          </m:sub>
                        </m:sSub>
                        <m:r>
                          <a:rPr lang="zh-CN" altLang="en-US" sz="1800" i="1">
                            <a:latin typeface="Cambria Math" panose="02040503050406030204" pitchFamily="18" charset="0"/>
                          </a:rPr>
                          <m:t>𝑡</m:t>
                        </m:r>
                      </m:e>
                    </m:d>
                    <m:r>
                      <a:rPr lang="zh-CN" altLang="en-US" sz="1800" i="1">
                        <a:latin typeface="Cambria Math" panose="02040503050406030204" pitchFamily="18" charset="0"/>
                      </a:rPr>
                      <m:t>𝑤</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𝑡</m:t>
                        </m:r>
                      </m:e>
                    </m:d>
                  </m:oMath>
                </a14:m>
                <a:endParaRPr lang="en-US" altLang="zh-CN" sz="1800" dirty="0" smtClean="0"/>
              </a:p>
              <a:p>
                <a:r>
                  <a:rPr lang="en-US" altLang="zh-CN" sz="1800" dirty="0" smtClean="0"/>
                  <a:t>ADC</a:t>
                </a:r>
                <a:r>
                  <a:rPr lang="zh-CN" altLang="en-US" sz="1800" dirty="0" smtClean="0"/>
                  <a:t>后的信号：</a:t>
                </a:r>
                <a14:m>
                  <m:oMath xmlns:m="http://schemas.openxmlformats.org/officeDocument/2006/math">
                    <m:d>
                      <m:dPr>
                        <m:begChr m:val=""/>
                        <m:ctrlPr>
                          <a:rPr lang="zh-CN" altLang="en-US" sz="1800" i="1">
                            <a:latin typeface="Cambria Math" panose="02040503050406030204" pitchFamily="18" charset="0"/>
                          </a:rPr>
                        </m:ctrlPr>
                      </m:dPr>
                      <m:e>
                        <m:r>
                          <a:rPr lang="zh-CN" altLang="en-US" sz="1800" i="1">
                            <a:latin typeface="Cambria Math" panose="02040503050406030204" pitchFamily="18" charset="0"/>
                          </a:rPr>
                          <m:t>𝑟</m:t>
                        </m:r>
                        <m:r>
                          <a:rPr lang="zh-CN" altLang="en-US" sz="1800">
                            <a:latin typeface="Cambria Math" panose="02040503050406030204" pitchFamily="18" charset="0"/>
                          </a:rPr>
                          <m:t>(</m:t>
                        </m:r>
                        <m:r>
                          <a:rPr lang="zh-CN" altLang="en-US" sz="1800" i="1">
                            <a:latin typeface="Cambria Math" panose="02040503050406030204" pitchFamily="18" charset="0"/>
                          </a:rPr>
                          <m:t>𝑛</m:t>
                        </m:r>
                        <m:r>
                          <a:rPr lang="zh-CN" altLang="en-US" sz="1800">
                            <a:latin typeface="Cambria Math" panose="02040503050406030204" pitchFamily="18" charset="0"/>
                          </a:rPr>
                          <m:t>)=</m:t>
                        </m:r>
                        <m:r>
                          <a:rPr lang="zh-CN" altLang="en-US" sz="1800" i="1">
                            <a:latin typeface="Cambria Math" panose="02040503050406030204" pitchFamily="18" charset="0"/>
                          </a:rPr>
                          <m:t>𝑐</m:t>
                        </m:r>
                        <m:r>
                          <a:rPr lang="zh-CN" altLang="en-US" sz="1800">
                            <a:latin typeface="Cambria Math" panose="02040503050406030204" pitchFamily="18" charset="0"/>
                          </a:rPr>
                          <m:t>(</m:t>
                        </m:r>
                        <m:r>
                          <a:rPr lang="zh-CN" altLang="en-US" sz="1800" i="1">
                            <a:latin typeface="Cambria Math" panose="02040503050406030204" pitchFamily="18" charset="0"/>
                          </a:rPr>
                          <m:t>𝑛</m:t>
                        </m:r>
                        <m:r>
                          <a:rPr lang="zh-CN" altLang="en-US" sz="1800">
                            <a:latin typeface="Cambria Math" panose="02040503050406030204" pitchFamily="18" charset="0"/>
                          </a:rPr>
                          <m:t>)</m:t>
                        </m:r>
                        <m:r>
                          <m:rPr>
                            <m:sty m:val="p"/>
                          </m:rPr>
                          <a:rPr lang="zh-CN" altLang="en-US" sz="1800">
                            <a:latin typeface="Cambria Math" panose="02040503050406030204" pitchFamily="18" charset="0"/>
                          </a:rPr>
                          <m:t>cos</m:t>
                        </m:r>
                        <m:r>
                          <a:rPr lang="zh-CN" altLang="en-US" sz="1800">
                            <a:latin typeface="Cambria Math" panose="02040503050406030204" pitchFamily="18" charset="0"/>
                          </a:rPr>
                          <m:t>(2</m:t>
                        </m:r>
                        <m:r>
                          <a:rPr lang="zh-CN" altLang="en-US" sz="1800" i="1">
                            <a:latin typeface="Cambria Math" panose="02040503050406030204" pitchFamily="18" charset="0"/>
                          </a:rPr>
                          <m:t>𝜋</m:t>
                        </m:r>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𝐼</m:t>
                            </m:r>
                          </m:sub>
                        </m:sSub>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𝑑</m:t>
                            </m:r>
                          </m:sub>
                        </m:sSub>
                        <m:r>
                          <a:rPr lang="zh-CN" altLang="en-US" sz="1800">
                            <a:latin typeface="Cambria Math" panose="02040503050406030204" pitchFamily="18" charset="0"/>
                          </a:rPr>
                          <m:t>)</m:t>
                        </m:r>
                        <m:r>
                          <a:rPr lang="zh-CN" altLang="en-US" sz="1800" i="1">
                            <a:latin typeface="Cambria Math" panose="02040503050406030204" pitchFamily="18" charset="0"/>
                          </a:rPr>
                          <m:t>𝑛</m:t>
                        </m:r>
                        <m:r>
                          <a:rPr lang="zh-CN" altLang="en-US" sz="1800">
                            <a:latin typeface="Cambria Math" panose="02040503050406030204" pitchFamily="18" charset="0"/>
                          </a:rPr>
                          <m:t>+</m:t>
                        </m:r>
                        <m:r>
                          <a:rPr lang="zh-CN" altLang="en-US" sz="1800" i="1">
                            <a:latin typeface="Cambria Math" panose="02040503050406030204" pitchFamily="18" charset="0"/>
                          </a:rPr>
                          <m:t>𝜃</m:t>
                        </m:r>
                        <m:r>
                          <a:rPr lang="zh-CN" altLang="en-US" sz="1800">
                            <a:latin typeface="Cambria Math" panose="02040503050406030204" pitchFamily="18" charset="0"/>
                          </a:rPr>
                          <m:t>)+</m:t>
                        </m:r>
                        <m:r>
                          <a:rPr lang="zh-CN" altLang="en-US" sz="1800" i="1">
                            <a:latin typeface="Cambria Math" panose="02040503050406030204" pitchFamily="18" charset="0"/>
                          </a:rPr>
                          <m:t>𝑤</m:t>
                        </m:r>
                        <m:r>
                          <a:rPr lang="zh-CN" altLang="en-US" sz="1800">
                            <a:latin typeface="Cambria Math" panose="02040503050406030204" pitchFamily="18" charset="0"/>
                          </a:rPr>
                          <m:t>(</m:t>
                        </m:r>
                        <m:r>
                          <a:rPr lang="zh-CN" altLang="en-US" sz="1800" i="1">
                            <a:latin typeface="Cambria Math" panose="02040503050406030204" pitchFamily="18" charset="0"/>
                          </a:rPr>
                          <m:t>𝑛</m:t>
                        </m:r>
                      </m:e>
                    </m:d>
                  </m:oMath>
                </a14:m>
                <a:endParaRPr lang="en-US" altLang="zh-CN" sz="1800" dirty="0" smtClean="0"/>
              </a:p>
              <a:p>
                <a:r>
                  <a:rPr lang="zh-CN" altLang="en-US" sz="1800" dirty="0" smtClean="0"/>
                  <a:t>有两种处理方法，一种是变成复信号处理，此时采用</a:t>
                </a:r>
                <a:r>
                  <a:rPr lang="en-US" altLang="zh-CN" sz="1800" dirty="0" smtClean="0">
                    <a:solidFill>
                      <a:srgbClr val="FF0000"/>
                    </a:solidFill>
                  </a:rPr>
                  <a:t>Hilbert</a:t>
                </a:r>
                <a:r>
                  <a:rPr lang="zh-CN" altLang="en-US" sz="1800" dirty="0" smtClean="0">
                    <a:solidFill>
                      <a:srgbClr val="FF0000"/>
                    </a:solidFill>
                  </a:rPr>
                  <a:t>变换</a:t>
                </a:r>
                <a:r>
                  <a:rPr lang="zh-CN" altLang="en-US" sz="1800" dirty="0" smtClean="0"/>
                  <a:t>，得到复信号</a:t>
                </a:r>
                <a:endParaRPr lang="en-US" altLang="zh-CN" sz="1800" dirty="0" smtClean="0"/>
              </a:p>
              <a:p>
                <a:r>
                  <a:rPr lang="zh-CN" altLang="en-US" sz="1800" dirty="0" smtClean="0"/>
                  <a:t>还有一个变成复信号的方法，利用</a:t>
                </a:r>
                <a:r>
                  <a:rPr lang="zh-CN" altLang="en-US" sz="1800" dirty="0" smtClean="0">
                    <a:solidFill>
                      <a:srgbClr val="FF0000"/>
                    </a:solidFill>
                  </a:rPr>
                  <a:t>实信号和复信号的频谱特性</a:t>
                </a:r>
                <a:r>
                  <a:rPr lang="zh-CN" altLang="en-US" sz="1800" dirty="0" smtClean="0"/>
                  <a:t>，把实信号的</a:t>
                </a:r>
                <a:r>
                  <a:rPr lang="zh-CN" altLang="en-US" sz="1800" dirty="0"/>
                  <a:t>负</a:t>
                </a:r>
                <a:r>
                  <a:rPr lang="zh-CN" altLang="en-US" sz="1800" dirty="0" smtClean="0"/>
                  <a:t>频谱置</a:t>
                </a:r>
                <a:r>
                  <a:rPr lang="en-US" altLang="zh-CN" sz="1800" dirty="0" smtClean="0"/>
                  <a:t>0</a:t>
                </a:r>
                <a:r>
                  <a:rPr lang="zh-CN" altLang="en-US" sz="1800" dirty="0" smtClean="0"/>
                  <a:t>，然后幅度乘</a:t>
                </a:r>
                <a:r>
                  <a:rPr lang="en-US" altLang="zh-CN" sz="1800" dirty="0" smtClean="0"/>
                  <a:t>2</a:t>
                </a:r>
                <a:r>
                  <a:rPr lang="zh-CN" altLang="en-US" sz="1800" dirty="0" smtClean="0"/>
                  <a:t>，反变换回来就是复信号。</a:t>
                </a:r>
                <a:endParaRPr lang="en-US" altLang="zh-CN" sz="1800" dirty="0" smtClean="0"/>
              </a:p>
              <a:p>
                <a:pPr marL="0" indent="0">
                  <a:buNone/>
                </a:pPr>
                <a:endParaRPr lang="en-US" altLang="zh-CN" sz="1800" b="1" dirty="0" smtClean="0"/>
              </a:p>
              <a:p>
                <a:pPr marL="0" indent="0">
                  <a:buNone/>
                </a:pPr>
                <a:endParaRPr lang="en-US" altLang="zh-CN" sz="1800" dirty="0" smtClean="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302758" y="947530"/>
                <a:ext cx="8534400" cy="5562600"/>
              </a:xfrm>
              <a:blipFill>
                <a:blip r:embed="rId2"/>
                <a:stretch>
                  <a:fillRect l="-857" r="-71" b="-3614"/>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066800" y="1066800"/>
            <a:ext cx="7006317" cy="2943277"/>
          </a:xfrm>
          <a:prstGeom prst="rect">
            <a:avLst/>
          </a:prstGeom>
        </p:spPr>
      </p:pic>
      <p:sp>
        <p:nvSpPr>
          <p:cNvPr id="9" name="文本框 8"/>
          <p:cNvSpPr txBox="1"/>
          <p:nvPr/>
        </p:nvSpPr>
        <p:spPr>
          <a:xfrm>
            <a:off x="1905000" y="2438400"/>
            <a:ext cx="543739" cy="307777"/>
          </a:xfrm>
          <a:prstGeom prst="rect">
            <a:avLst/>
          </a:prstGeom>
          <a:noFill/>
        </p:spPr>
        <p:txBody>
          <a:bodyPr wrap="none" rtlCol="0">
            <a:spAutoFit/>
          </a:bodyPr>
          <a:lstStyle/>
          <a:p>
            <a:r>
              <a:rPr lang="zh-CN" altLang="en-US" sz="1400" dirty="0" smtClean="0"/>
              <a:t>前端</a:t>
            </a:r>
            <a:endParaRPr lang="zh-CN" altLang="en-US" sz="1400" dirty="0"/>
          </a:p>
        </p:txBody>
      </p:sp>
      <p:sp>
        <p:nvSpPr>
          <p:cNvPr id="10" name="文本框 9"/>
          <p:cNvSpPr txBox="1"/>
          <p:nvPr/>
        </p:nvSpPr>
        <p:spPr>
          <a:xfrm>
            <a:off x="4077325" y="2435423"/>
            <a:ext cx="723275" cy="307777"/>
          </a:xfrm>
          <a:prstGeom prst="rect">
            <a:avLst/>
          </a:prstGeom>
          <a:noFill/>
        </p:spPr>
        <p:txBody>
          <a:bodyPr wrap="none" rtlCol="0">
            <a:spAutoFit/>
          </a:bodyPr>
          <a:lstStyle/>
          <a:p>
            <a:r>
              <a:rPr lang="zh-CN" altLang="en-US" sz="1400" dirty="0" smtClean="0"/>
              <a:t>预处理</a:t>
            </a:r>
            <a:endParaRPr lang="zh-CN" altLang="en-US" sz="1400" dirty="0"/>
          </a:p>
        </p:txBody>
      </p:sp>
      <p:sp>
        <p:nvSpPr>
          <p:cNvPr id="11" name="文本框 10"/>
          <p:cNvSpPr txBox="1"/>
          <p:nvPr/>
        </p:nvSpPr>
        <p:spPr>
          <a:xfrm>
            <a:off x="4180661" y="914400"/>
            <a:ext cx="543739" cy="307777"/>
          </a:xfrm>
          <a:prstGeom prst="rect">
            <a:avLst/>
          </a:prstGeom>
          <a:noFill/>
        </p:spPr>
        <p:txBody>
          <a:bodyPr wrap="none" rtlCol="0">
            <a:spAutoFit/>
          </a:bodyPr>
          <a:lstStyle/>
          <a:p>
            <a:r>
              <a:rPr lang="zh-CN" altLang="en-US" sz="1400" dirty="0" smtClean="0"/>
              <a:t>捕获</a:t>
            </a:r>
            <a:endParaRPr lang="zh-CN" altLang="en-US" sz="1400" dirty="0"/>
          </a:p>
        </p:txBody>
      </p:sp>
      <p:sp>
        <p:nvSpPr>
          <p:cNvPr id="12" name="文本框 11"/>
          <p:cNvSpPr txBox="1"/>
          <p:nvPr/>
        </p:nvSpPr>
        <p:spPr>
          <a:xfrm>
            <a:off x="5448925" y="1676400"/>
            <a:ext cx="723275" cy="307777"/>
          </a:xfrm>
          <a:prstGeom prst="rect">
            <a:avLst/>
          </a:prstGeom>
          <a:noFill/>
        </p:spPr>
        <p:txBody>
          <a:bodyPr wrap="none" rtlCol="0">
            <a:spAutoFit/>
          </a:bodyPr>
          <a:lstStyle/>
          <a:p>
            <a:r>
              <a:rPr lang="zh-CN" altLang="en-US" sz="1400" dirty="0" smtClean="0"/>
              <a:t>相关器</a:t>
            </a:r>
            <a:endParaRPr lang="zh-CN" altLang="en-US" sz="1400" dirty="0"/>
          </a:p>
        </p:txBody>
      </p:sp>
      <p:sp>
        <p:nvSpPr>
          <p:cNvPr id="13" name="文本框 12"/>
          <p:cNvSpPr txBox="1"/>
          <p:nvPr/>
        </p:nvSpPr>
        <p:spPr>
          <a:xfrm>
            <a:off x="6744325" y="1673423"/>
            <a:ext cx="723275" cy="307777"/>
          </a:xfrm>
          <a:prstGeom prst="rect">
            <a:avLst/>
          </a:prstGeom>
          <a:noFill/>
        </p:spPr>
        <p:txBody>
          <a:bodyPr wrap="none" rtlCol="0">
            <a:spAutoFit/>
          </a:bodyPr>
          <a:lstStyle/>
          <a:p>
            <a:r>
              <a:rPr lang="zh-CN" altLang="en-US" sz="1400" dirty="0" smtClean="0"/>
              <a:t>鉴相器</a:t>
            </a:r>
            <a:endParaRPr lang="zh-CN" altLang="en-US" sz="1400" dirty="0"/>
          </a:p>
        </p:txBody>
      </p:sp>
      <p:sp>
        <p:nvSpPr>
          <p:cNvPr id="14" name="文本框 13"/>
          <p:cNvSpPr txBox="1"/>
          <p:nvPr/>
        </p:nvSpPr>
        <p:spPr>
          <a:xfrm>
            <a:off x="4354989" y="2816423"/>
            <a:ext cx="902811" cy="307777"/>
          </a:xfrm>
          <a:prstGeom prst="rect">
            <a:avLst/>
          </a:prstGeom>
          <a:noFill/>
        </p:spPr>
        <p:txBody>
          <a:bodyPr wrap="none" rtlCol="0">
            <a:spAutoFit/>
          </a:bodyPr>
          <a:lstStyle/>
          <a:p>
            <a:r>
              <a:rPr lang="zh-CN" altLang="en-US" sz="1400" dirty="0" smtClean="0"/>
              <a:t>信息解码</a:t>
            </a:r>
            <a:endParaRPr lang="zh-CN" altLang="en-US" sz="1400" dirty="0"/>
          </a:p>
        </p:txBody>
      </p:sp>
      <p:sp>
        <p:nvSpPr>
          <p:cNvPr id="15" name="文本框 14"/>
          <p:cNvSpPr txBox="1"/>
          <p:nvPr/>
        </p:nvSpPr>
        <p:spPr>
          <a:xfrm>
            <a:off x="7086600" y="3197423"/>
            <a:ext cx="902811" cy="307777"/>
          </a:xfrm>
          <a:prstGeom prst="rect">
            <a:avLst/>
          </a:prstGeom>
          <a:noFill/>
        </p:spPr>
        <p:txBody>
          <a:bodyPr wrap="none" rtlCol="0">
            <a:spAutoFit/>
          </a:bodyPr>
          <a:lstStyle/>
          <a:p>
            <a:r>
              <a:rPr lang="zh-CN" altLang="en-US" sz="1400" dirty="0" smtClean="0"/>
              <a:t>跟踪环路</a:t>
            </a:r>
            <a:endParaRPr lang="zh-CN" altLang="en-US" sz="1400" dirty="0"/>
          </a:p>
        </p:txBody>
      </p:sp>
      <p:sp>
        <p:nvSpPr>
          <p:cNvPr id="16" name="文本框 15"/>
          <p:cNvSpPr txBox="1"/>
          <p:nvPr/>
        </p:nvSpPr>
        <p:spPr>
          <a:xfrm>
            <a:off x="5486400" y="3886200"/>
            <a:ext cx="543739" cy="307777"/>
          </a:xfrm>
          <a:prstGeom prst="rect">
            <a:avLst/>
          </a:prstGeom>
          <a:noFill/>
        </p:spPr>
        <p:txBody>
          <a:bodyPr wrap="none" rtlCol="0">
            <a:spAutoFit/>
          </a:bodyPr>
          <a:lstStyle/>
          <a:p>
            <a:r>
              <a:rPr lang="zh-CN" altLang="en-US" sz="1400" dirty="0"/>
              <a:t>定位</a:t>
            </a:r>
          </a:p>
        </p:txBody>
      </p:sp>
      <p:sp>
        <p:nvSpPr>
          <p:cNvPr id="17" name="文本框 16"/>
          <p:cNvSpPr txBox="1"/>
          <p:nvPr/>
        </p:nvSpPr>
        <p:spPr>
          <a:xfrm>
            <a:off x="2133600" y="3505200"/>
            <a:ext cx="1800493" cy="307777"/>
          </a:xfrm>
          <a:prstGeom prst="rect">
            <a:avLst/>
          </a:prstGeom>
          <a:noFill/>
        </p:spPr>
        <p:txBody>
          <a:bodyPr wrap="none" rtlCol="0">
            <a:spAutoFit/>
          </a:bodyPr>
          <a:lstStyle/>
          <a:p>
            <a:r>
              <a:rPr lang="zh-CN" altLang="en-US" sz="1400" dirty="0" smtClean="0"/>
              <a:t>应用，比如百度导航</a:t>
            </a:r>
            <a:endParaRPr lang="zh-CN" altLang="en-US" sz="1400" dirty="0"/>
          </a:p>
        </p:txBody>
      </p:sp>
      <p:sp>
        <p:nvSpPr>
          <p:cNvPr id="21" name="矩形 20"/>
          <p:cNvSpPr/>
          <p:nvPr/>
        </p:nvSpPr>
        <p:spPr bwMode="auto">
          <a:xfrm>
            <a:off x="6934200" y="4572000"/>
            <a:ext cx="685800" cy="304800"/>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22" name="文本框 21"/>
          <p:cNvSpPr txBox="1"/>
          <p:nvPr/>
        </p:nvSpPr>
        <p:spPr>
          <a:xfrm>
            <a:off x="6248400" y="4267200"/>
            <a:ext cx="2159566" cy="307777"/>
          </a:xfrm>
          <a:prstGeom prst="rect">
            <a:avLst/>
          </a:prstGeom>
          <a:noFill/>
        </p:spPr>
        <p:txBody>
          <a:bodyPr wrap="none" rtlCol="0">
            <a:spAutoFit/>
          </a:bodyPr>
          <a:lstStyle/>
          <a:p>
            <a:r>
              <a:rPr lang="zh-CN" altLang="en-US" sz="1400" dirty="0" smtClean="0">
                <a:solidFill>
                  <a:srgbClr val="FF0000"/>
                </a:solidFill>
              </a:rPr>
              <a:t>高频成分，通过滤波去除</a:t>
            </a:r>
            <a:endParaRPr lang="zh-CN" altLang="en-US" sz="1400" dirty="0">
              <a:solidFill>
                <a:srgbClr val="FF0000"/>
              </a:solidFill>
            </a:endParaRPr>
          </a:p>
        </p:txBody>
      </p:sp>
      <p:sp>
        <p:nvSpPr>
          <p:cNvPr id="23" name="矩形 22"/>
          <p:cNvSpPr/>
          <p:nvPr/>
        </p:nvSpPr>
        <p:spPr bwMode="auto">
          <a:xfrm>
            <a:off x="723900" y="4955303"/>
            <a:ext cx="1562100" cy="304800"/>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24" name="文本框 23"/>
          <p:cNvSpPr txBox="1"/>
          <p:nvPr/>
        </p:nvSpPr>
        <p:spPr>
          <a:xfrm>
            <a:off x="2279396" y="4952326"/>
            <a:ext cx="2518638" cy="307777"/>
          </a:xfrm>
          <a:prstGeom prst="rect">
            <a:avLst/>
          </a:prstGeom>
          <a:noFill/>
        </p:spPr>
        <p:txBody>
          <a:bodyPr wrap="none" rtlCol="0">
            <a:spAutoFit/>
          </a:bodyPr>
          <a:lstStyle/>
          <a:p>
            <a:r>
              <a:rPr lang="zh-CN" altLang="en-US" sz="1400" dirty="0" smtClean="0">
                <a:solidFill>
                  <a:srgbClr val="FF0000"/>
                </a:solidFill>
              </a:rPr>
              <a:t>噪声频谱被搬移，不改变特性</a:t>
            </a:r>
            <a:endParaRPr lang="zh-CN" altLang="en-US" sz="1400" dirty="0">
              <a:solidFill>
                <a:srgbClr val="FF0000"/>
              </a:solidFill>
            </a:endParaRPr>
          </a:p>
        </p:txBody>
      </p:sp>
    </p:spTree>
    <p:extLst>
      <p:ext uri="{BB962C8B-B14F-4D97-AF65-F5344CB8AC3E}">
        <p14:creationId xmlns:p14="http://schemas.microsoft.com/office/powerpoint/2010/main" val="318095704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dirty="0"/>
          </a:p>
        </p:txBody>
      </p:sp>
      <mc:AlternateContent xmlns:mc="http://schemas.openxmlformats.org/markup-compatibility/2006">
        <mc:Choice xmlns:a14="http://schemas.microsoft.com/office/drawing/2010/main" Requires="a14">
          <p:sp>
            <p:nvSpPr>
              <p:cNvPr id="6" name="内容占位符 5"/>
              <p:cNvSpPr>
                <a:spLocks noGrp="1"/>
              </p:cNvSpPr>
              <p:nvPr>
                <p:ph idx="1"/>
              </p:nvPr>
            </p:nvSpPr>
            <p:spPr/>
            <p:txBody>
              <a:bodyPr/>
              <a:lstStyle/>
              <a:p>
                <a:r>
                  <a:rPr lang="zh-CN" altLang="en-US" sz="1800" dirty="0" smtClean="0"/>
                  <a:t>第二种方法非常巧妙：</a:t>
                </a:r>
                <a:endParaRPr lang="en-US" altLang="zh-CN" sz="1800" dirty="0" smtClean="0"/>
              </a:p>
              <a:p>
                <a:pPr marL="0" indent="0">
                  <a:buNone/>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𝑟</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𝑛</m:t>
                          </m:r>
                        </m:e>
                      </m:d>
                      <m:r>
                        <m:rPr>
                          <m:sty m:val="p"/>
                        </m:rPr>
                        <a:rPr lang="zh-CN" altLang="en-US" sz="1800">
                          <a:latin typeface="Cambria Math" panose="02040503050406030204" pitchFamily="18" charset="0"/>
                        </a:rPr>
                        <m:t>sin</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𝐿</m:t>
                              </m:r>
                            </m:sub>
                          </m:sSub>
                          <m:r>
                            <a:rPr lang="zh-CN" altLang="en-US" sz="1800" i="1">
                              <a:latin typeface="Cambria Math" panose="02040503050406030204" pitchFamily="18" charset="0"/>
                            </a:rPr>
                            <m:t>𝑛</m:t>
                          </m:r>
                        </m:e>
                      </m:d>
                      <m:r>
                        <a:rPr lang="zh-CN" altLang="en-US" sz="1800">
                          <a:latin typeface="Cambria Math" panose="02040503050406030204" pitchFamily="18" charset="0"/>
                        </a:rPr>
                        <m:t>=</m:t>
                      </m:r>
                      <m:r>
                        <a:rPr lang="zh-CN" altLang="en-US" sz="1800" i="1">
                          <a:latin typeface="Cambria Math" panose="02040503050406030204" pitchFamily="18" charset="0"/>
                        </a:rPr>
                        <m:t>𝑐</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𝑛</m:t>
                          </m:r>
                        </m:e>
                      </m:d>
                      <m:r>
                        <a:rPr lang="en-US" altLang="zh-CN" sz="1800" b="1" i="0" smtClean="0">
                          <a:latin typeface="Cambria Math" panose="02040503050406030204" pitchFamily="18" charset="0"/>
                        </a:rPr>
                        <m:t>𝐬𝐢𝐧</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d>
                            <m:dPr>
                              <m:ctrlPr>
                                <a:rPr lang="zh-CN" altLang="en-US" sz="1800" i="1">
                                  <a:latin typeface="Cambria Math" panose="02040503050406030204" pitchFamily="18" charset="0"/>
                                </a:rPr>
                              </m:ctrlPr>
                            </m:dPr>
                            <m:e>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𝐼</m:t>
                                  </m:r>
                                </m:sub>
                              </m:sSub>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𝑑</m:t>
                                  </m:r>
                                </m:sub>
                              </m:sSub>
                            </m:e>
                          </m:d>
                          <m:r>
                            <a:rPr lang="zh-CN" altLang="en-US" sz="1800" i="1">
                              <a:latin typeface="Cambria Math" panose="02040503050406030204" pitchFamily="18" charset="0"/>
                            </a:rPr>
                            <m:t>𝑛</m:t>
                          </m:r>
                          <m:r>
                            <a:rPr lang="zh-CN" altLang="en-US" sz="1800">
                              <a:latin typeface="Cambria Math" panose="02040503050406030204" pitchFamily="18" charset="0"/>
                            </a:rPr>
                            <m:t>+</m:t>
                          </m:r>
                          <m:r>
                            <a:rPr lang="zh-CN" altLang="en-US" sz="1800" i="1">
                              <a:latin typeface="Cambria Math" panose="02040503050406030204" pitchFamily="18" charset="0"/>
                            </a:rPr>
                            <m:t>𝜃</m:t>
                          </m:r>
                        </m:e>
                      </m:d>
                      <m:r>
                        <m:rPr>
                          <m:sty m:val="p"/>
                        </m:rPr>
                        <a:rPr lang="zh-CN" altLang="en-US" sz="1800">
                          <a:latin typeface="Cambria Math" panose="02040503050406030204" pitchFamily="18" charset="0"/>
                        </a:rPr>
                        <m:t>sin</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𝐼</m:t>
                              </m:r>
                            </m:sub>
                          </m:sSub>
                          <m:r>
                            <a:rPr lang="zh-CN" altLang="en-US" sz="1800" i="1">
                              <a:latin typeface="Cambria Math" panose="02040503050406030204" pitchFamily="18" charset="0"/>
                            </a:rPr>
                            <m:t>𝑛</m:t>
                          </m:r>
                        </m:e>
                      </m:d>
                      <m:r>
                        <a:rPr lang="zh-CN" altLang="en-US" sz="1800">
                          <a:latin typeface="Cambria Math" panose="02040503050406030204" pitchFamily="18" charset="0"/>
                        </a:rPr>
                        <m:t>+</m:t>
                      </m:r>
                      <m:d>
                        <m:dPr>
                          <m:begChr m:val=""/>
                          <m:ctrlPr>
                            <a:rPr lang="zh-CN" altLang="en-US" sz="1800" i="1">
                              <a:latin typeface="Cambria Math" panose="02040503050406030204" pitchFamily="18" charset="0"/>
                            </a:rPr>
                          </m:ctrlPr>
                        </m:dPr>
                        <m:e>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𝑤</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e>
                      </m:d>
                    </m:oMath>
                  </m:oMathPara>
                </a14:m>
                <a:endParaRPr lang="en-US" altLang="zh-CN" sz="1800" i="1" dirty="0" smtClean="0">
                  <a:latin typeface="Cambria Math" panose="02040503050406030204" pitchFamily="18" charset="0"/>
                </a:endParaRPr>
              </a:p>
              <a:p>
                <a:pPr marL="0" indent="0">
                  <a:buNone/>
                </a:pPr>
                <a14:m>
                  <m:oMath xmlns:m="http://schemas.openxmlformats.org/officeDocument/2006/math">
                    <m:r>
                      <a:rPr lang="en-US" altLang="zh-CN" sz="1800" b="1" i="1" smtClean="0">
                        <a:latin typeface="Cambria Math" panose="02040503050406030204" pitchFamily="18" charset="0"/>
                      </a:rPr>
                      <m:t>=</m:t>
                    </m:r>
                  </m:oMath>
                </a14:m>
                <a:r>
                  <a:rPr lang="en-US" altLang="zh-CN" sz="1800" dirty="0" smtClean="0"/>
                  <a:t>1/2</a:t>
                </a:r>
                <a14:m>
                  <m:oMath xmlns:m="http://schemas.openxmlformats.org/officeDocument/2006/math">
                    <m:r>
                      <a:rPr lang="zh-CN" altLang="en-US" sz="1800" i="1">
                        <a:latin typeface="Cambria Math" panose="02040503050406030204" pitchFamily="18" charset="0"/>
                      </a:rPr>
                      <m:t>𝑐</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𝑛</m:t>
                        </m:r>
                      </m:e>
                    </m:d>
                    <m:r>
                      <a:rPr lang="en-US" altLang="zh-CN" sz="1800" i="1" dirty="0" smtClean="0">
                        <a:latin typeface="Cambria Math" panose="02040503050406030204" pitchFamily="18" charset="0"/>
                      </a:rPr>
                      <m:t>(</m:t>
                    </m:r>
                    <m:r>
                      <a:rPr lang="en-US" altLang="zh-CN" sz="1800" b="1" i="1" dirty="0" smtClean="0">
                        <a:latin typeface="Cambria Math" panose="02040503050406030204" pitchFamily="18" charset="0"/>
                      </a:rPr>
                      <m:t>𝒄𝒐𝒔</m:t>
                    </m:r>
                    <m:d>
                      <m:dPr>
                        <m:ctrlPr>
                          <a:rPr lang="en-US" altLang="zh-CN" sz="1800" b="1" i="1" smtClean="0">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𝑑</m:t>
                            </m:r>
                          </m:sub>
                        </m:sSub>
                        <m:r>
                          <a:rPr lang="zh-CN" altLang="en-US" sz="1800" i="1">
                            <a:latin typeface="Cambria Math" panose="02040503050406030204" pitchFamily="18" charset="0"/>
                          </a:rPr>
                          <m:t>𝑛</m:t>
                        </m:r>
                        <m:r>
                          <a:rPr lang="en-US" altLang="zh-CN" sz="1800" b="1" i="0" smtClean="0">
                            <a:latin typeface="Cambria Math" panose="02040503050406030204" pitchFamily="18" charset="0"/>
                          </a:rPr>
                          <m:t>+</m:t>
                        </m:r>
                        <m:r>
                          <a:rPr lang="zh-CN" altLang="en-US" sz="1800" i="1">
                            <a:latin typeface="Cambria Math" panose="02040503050406030204" pitchFamily="18" charset="0"/>
                          </a:rPr>
                          <m:t>𝜃</m:t>
                        </m:r>
                      </m:e>
                    </m:d>
                    <m:r>
                      <a:rPr lang="en-US" altLang="zh-CN" sz="1800" b="1" i="0" smtClean="0">
                        <a:latin typeface="Cambria Math" panose="02040503050406030204" pitchFamily="18" charset="0"/>
                      </a:rPr>
                      <m:t>−</m:t>
                    </m:r>
                    <m:r>
                      <a:rPr lang="en-US" altLang="zh-CN" sz="1800">
                        <a:latin typeface="Cambria Math" panose="02040503050406030204" pitchFamily="18" charset="0"/>
                      </a:rPr>
                      <m:t>𝐬𝐢𝐧</m:t>
                    </m:r>
                    <m:d>
                      <m:dPr>
                        <m:ctrlPr>
                          <a:rPr lang="en-US" altLang="zh-CN"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d>
                          <m:dPr>
                            <m:ctrlPr>
                              <a:rPr lang="zh-CN" altLang="en-US" sz="1800" i="1">
                                <a:latin typeface="Cambria Math" panose="02040503050406030204" pitchFamily="18" charset="0"/>
                              </a:rPr>
                            </m:ctrlPr>
                          </m:dPr>
                          <m:e>
                            <m:r>
                              <a:rPr lang="en-US" altLang="zh-CN" sz="1800" b="1" i="1" smtClean="0">
                                <a:latin typeface="Cambria Math" panose="02040503050406030204" pitchFamily="18" charset="0"/>
                              </a:rPr>
                              <m:t>𝟐</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𝐼</m:t>
                                </m:r>
                              </m:sub>
                            </m:sSub>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𝑑</m:t>
                                </m:r>
                              </m:sub>
                            </m:sSub>
                          </m:e>
                        </m:d>
                        <m:r>
                          <a:rPr lang="zh-CN" altLang="en-US" sz="1800" i="1">
                            <a:latin typeface="Cambria Math" panose="02040503050406030204" pitchFamily="18" charset="0"/>
                          </a:rPr>
                          <m:t>𝑛</m:t>
                        </m:r>
                        <m:r>
                          <a:rPr lang="en-US" altLang="zh-CN" sz="1800">
                            <a:latin typeface="Cambria Math" panose="02040503050406030204" pitchFamily="18" charset="0"/>
                          </a:rPr>
                          <m:t>+</m:t>
                        </m:r>
                        <m:r>
                          <a:rPr lang="zh-CN" altLang="en-US" sz="1800" i="1">
                            <a:latin typeface="Cambria Math" panose="02040503050406030204" pitchFamily="18" charset="0"/>
                          </a:rPr>
                          <m:t>𝜃</m:t>
                        </m:r>
                      </m:e>
                    </m:d>
                    <m:r>
                      <a:rPr lang="en-US" altLang="zh-CN" sz="1800" b="1" i="0" smtClean="0">
                        <a:latin typeface="Cambria Math" panose="02040503050406030204" pitchFamily="18" charset="0"/>
                      </a:rPr>
                      <m:t>)</m:t>
                    </m:r>
                    <m:r>
                      <a:rPr lang="zh-CN" altLang="en-US" sz="1800">
                        <a:latin typeface="Cambria Math" panose="02040503050406030204" pitchFamily="18" charset="0"/>
                      </a:rPr>
                      <m:t>+</m:t>
                    </m:r>
                    <m:d>
                      <m:dPr>
                        <m:begChr m:val=""/>
                        <m:ctrlPr>
                          <a:rPr lang="zh-CN" altLang="en-US" sz="1800" i="1">
                            <a:latin typeface="Cambria Math" panose="02040503050406030204" pitchFamily="18" charset="0"/>
                          </a:rPr>
                        </m:ctrlPr>
                      </m:dPr>
                      <m:e>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𝑤</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e>
                    </m:d>
                  </m:oMath>
                </a14:m>
                <a:endParaRPr lang="en-US" altLang="zh-CN" sz="1800" dirty="0" smtClean="0"/>
              </a:p>
              <a:p>
                <a:endParaRPr lang="en-US" altLang="zh-CN" sz="1800" dirty="0"/>
              </a:p>
              <a:p>
                <a:pPr marL="0" indent="0">
                  <a:buNone/>
                </a:pPr>
                <a14:m>
                  <m:oMathPara xmlns:m="http://schemas.openxmlformats.org/officeDocument/2006/math">
                    <m:oMathParaPr>
                      <m:jc m:val="centerGroup"/>
                    </m:oMathParaPr>
                    <m:oMath xmlns:m="http://schemas.openxmlformats.org/officeDocument/2006/math">
                      <m:r>
                        <a:rPr lang="zh-CN" altLang="en-US" sz="1800" i="1">
                          <a:latin typeface="Cambria Math" panose="02040503050406030204" pitchFamily="18" charset="0"/>
                        </a:rPr>
                        <m:t>𝑟</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𝑛</m:t>
                          </m:r>
                        </m:e>
                      </m:d>
                      <m:r>
                        <m:rPr>
                          <m:sty m:val="p"/>
                        </m:rPr>
                        <a:rPr lang="en-US" altLang="zh-CN" sz="1800" b="0" i="0" smtClean="0">
                          <a:latin typeface="Cambria Math" panose="02040503050406030204" pitchFamily="18" charset="0"/>
                        </a:rPr>
                        <m:t>cos</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𝐿</m:t>
                              </m:r>
                            </m:sub>
                          </m:sSub>
                          <m:r>
                            <a:rPr lang="zh-CN" altLang="en-US" sz="1800" i="1">
                              <a:latin typeface="Cambria Math" panose="02040503050406030204" pitchFamily="18" charset="0"/>
                            </a:rPr>
                            <m:t>𝑛</m:t>
                          </m:r>
                        </m:e>
                      </m:d>
                      <m:r>
                        <a:rPr lang="zh-CN" altLang="en-US" sz="1800">
                          <a:latin typeface="Cambria Math" panose="02040503050406030204" pitchFamily="18" charset="0"/>
                        </a:rPr>
                        <m:t>=</m:t>
                      </m:r>
                      <m:r>
                        <a:rPr lang="zh-CN" altLang="en-US" sz="1800" i="1">
                          <a:latin typeface="Cambria Math" panose="02040503050406030204" pitchFamily="18" charset="0"/>
                        </a:rPr>
                        <m:t>𝑐</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𝑛</m:t>
                          </m:r>
                        </m:e>
                      </m:d>
                      <m:r>
                        <a:rPr lang="en-US" altLang="zh-CN" sz="1800" b="1" i="0" smtClean="0">
                          <a:latin typeface="Cambria Math" panose="02040503050406030204" pitchFamily="18" charset="0"/>
                        </a:rPr>
                        <m:t>𝐬𝐢𝐧</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d>
                            <m:dPr>
                              <m:ctrlPr>
                                <a:rPr lang="zh-CN" altLang="en-US" sz="1800" i="1">
                                  <a:latin typeface="Cambria Math" panose="02040503050406030204" pitchFamily="18" charset="0"/>
                                </a:rPr>
                              </m:ctrlPr>
                            </m:dPr>
                            <m:e>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𝐼</m:t>
                                  </m:r>
                                </m:sub>
                              </m:sSub>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𝑑</m:t>
                                  </m:r>
                                </m:sub>
                              </m:sSub>
                            </m:e>
                          </m:d>
                          <m:r>
                            <a:rPr lang="zh-CN" altLang="en-US" sz="1800" i="1">
                              <a:latin typeface="Cambria Math" panose="02040503050406030204" pitchFamily="18" charset="0"/>
                            </a:rPr>
                            <m:t>𝑛</m:t>
                          </m:r>
                          <m:r>
                            <a:rPr lang="zh-CN" altLang="en-US" sz="1800">
                              <a:latin typeface="Cambria Math" panose="02040503050406030204" pitchFamily="18" charset="0"/>
                            </a:rPr>
                            <m:t>+</m:t>
                          </m:r>
                          <m:r>
                            <a:rPr lang="zh-CN" altLang="en-US" sz="1800" i="1">
                              <a:latin typeface="Cambria Math" panose="02040503050406030204" pitchFamily="18" charset="0"/>
                            </a:rPr>
                            <m:t>𝜃</m:t>
                          </m:r>
                        </m:e>
                      </m:d>
                      <m:r>
                        <m:rPr>
                          <m:sty m:val="p"/>
                        </m:rPr>
                        <a:rPr lang="en-US" altLang="zh-CN" sz="1800" b="0">
                          <a:latin typeface="Cambria Math" panose="02040503050406030204" pitchFamily="18" charset="0"/>
                        </a:rPr>
                        <m:t>cos</m:t>
                      </m:r>
                      <m:d>
                        <m:dPr>
                          <m:ctrlPr>
                            <a:rPr lang="zh-CN" altLang="en-US"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𝐼</m:t>
                              </m:r>
                            </m:sub>
                          </m:sSub>
                          <m:r>
                            <a:rPr lang="zh-CN" altLang="en-US" sz="1800" i="1">
                              <a:latin typeface="Cambria Math" panose="02040503050406030204" pitchFamily="18" charset="0"/>
                            </a:rPr>
                            <m:t>𝑛</m:t>
                          </m:r>
                        </m:e>
                      </m:d>
                      <m:r>
                        <a:rPr lang="zh-CN" altLang="en-US" sz="1800">
                          <a:latin typeface="Cambria Math" panose="02040503050406030204" pitchFamily="18" charset="0"/>
                        </a:rPr>
                        <m:t>+</m:t>
                      </m:r>
                      <m:d>
                        <m:dPr>
                          <m:begChr m:val=""/>
                          <m:ctrlPr>
                            <a:rPr lang="zh-CN" altLang="en-US" sz="1800" i="1">
                              <a:latin typeface="Cambria Math" panose="02040503050406030204" pitchFamily="18" charset="0"/>
                            </a:rPr>
                          </m:ctrlPr>
                        </m:dPr>
                        <m:e>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𝑤</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e>
                      </m:d>
                    </m:oMath>
                  </m:oMathPara>
                </a14:m>
                <a:endParaRPr lang="en-US" altLang="zh-CN" sz="1800" i="1" dirty="0">
                  <a:latin typeface="Cambria Math" panose="02040503050406030204" pitchFamily="18" charset="0"/>
                </a:endParaRPr>
              </a:p>
              <a:p>
                <a:pPr marL="0" indent="0">
                  <a:buNone/>
                </a:pPr>
                <a14:m>
                  <m:oMath xmlns:m="http://schemas.openxmlformats.org/officeDocument/2006/math">
                    <m:r>
                      <a:rPr lang="en-US" altLang="zh-CN" sz="1800" i="1">
                        <a:latin typeface="Cambria Math" panose="02040503050406030204" pitchFamily="18" charset="0"/>
                      </a:rPr>
                      <m:t>=</m:t>
                    </m:r>
                  </m:oMath>
                </a14:m>
                <a:r>
                  <a:rPr lang="en-US" altLang="zh-CN" sz="1800" dirty="0"/>
                  <a:t>1/2</a:t>
                </a:r>
                <a14:m>
                  <m:oMath xmlns:m="http://schemas.openxmlformats.org/officeDocument/2006/math">
                    <m:r>
                      <a:rPr lang="zh-CN" altLang="en-US" sz="1800" i="1">
                        <a:latin typeface="Cambria Math" panose="02040503050406030204" pitchFamily="18" charset="0"/>
                      </a:rPr>
                      <m:t>𝑐</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𝑛</m:t>
                        </m:r>
                      </m:e>
                    </m:d>
                    <m:r>
                      <a:rPr lang="en-US" altLang="zh-CN" sz="1800" i="1" dirty="0">
                        <a:latin typeface="Cambria Math" panose="02040503050406030204" pitchFamily="18" charset="0"/>
                      </a:rPr>
                      <m:t>(</m:t>
                    </m:r>
                    <m:r>
                      <m:rPr>
                        <m:sty m:val="p"/>
                      </m:rPr>
                      <a:rPr lang="en-US" altLang="zh-CN" sz="1800" b="0" i="0" dirty="0" smtClean="0">
                        <a:latin typeface="Cambria Math" panose="02040503050406030204" pitchFamily="18" charset="0"/>
                      </a:rPr>
                      <m:t>sin</m:t>
                    </m:r>
                    <m:d>
                      <m:dPr>
                        <m:ctrlPr>
                          <a:rPr lang="en-US" altLang="zh-CN"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𝑑</m:t>
                            </m:r>
                          </m:sub>
                        </m:sSub>
                        <m:r>
                          <a:rPr lang="zh-CN" altLang="en-US" sz="1800" i="1">
                            <a:latin typeface="Cambria Math" panose="02040503050406030204" pitchFamily="18" charset="0"/>
                          </a:rPr>
                          <m:t>𝑛</m:t>
                        </m:r>
                        <m:r>
                          <a:rPr lang="en-US" altLang="zh-CN" sz="1800">
                            <a:latin typeface="Cambria Math" panose="02040503050406030204" pitchFamily="18" charset="0"/>
                          </a:rPr>
                          <m:t>+</m:t>
                        </m:r>
                        <m:r>
                          <a:rPr lang="zh-CN" altLang="en-US" sz="1800" i="1">
                            <a:latin typeface="Cambria Math" panose="02040503050406030204" pitchFamily="18" charset="0"/>
                          </a:rPr>
                          <m:t>𝜃</m:t>
                        </m:r>
                      </m:e>
                    </m:d>
                    <m:r>
                      <a:rPr lang="en-US" altLang="zh-CN" sz="1800">
                        <a:latin typeface="Cambria Math" panose="02040503050406030204" pitchFamily="18" charset="0"/>
                      </a:rPr>
                      <m:t>−</m:t>
                    </m:r>
                    <m:r>
                      <m:rPr>
                        <m:sty m:val="p"/>
                      </m:rPr>
                      <a:rPr lang="en-US" altLang="zh-CN" sz="1800" b="0">
                        <a:latin typeface="Cambria Math" panose="02040503050406030204" pitchFamily="18" charset="0"/>
                      </a:rPr>
                      <m:t>cos</m:t>
                    </m:r>
                    <m:d>
                      <m:dPr>
                        <m:ctrlPr>
                          <a:rPr lang="en-US" altLang="zh-CN" sz="1800" i="1">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d>
                          <m:dPr>
                            <m:ctrlPr>
                              <a:rPr lang="zh-CN" altLang="en-US" sz="1800" i="1">
                                <a:latin typeface="Cambria Math" panose="02040503050406030204" pitchFamily="18" charset="0"/>
                              </a:rPr>
                            </m:ctrlPr>
                          </m:dPr>
                          <m:e>
                            <m:r>
                              <a:rPr lang="en-US" altLang="zh-CN" sz="1800" i="1">
                                <a:latin typeface="Cambria Math" panose="02040503050406030204" pitchFamily="18" charset="0"/>
                              </a:rPr>
                              <m:t>𝟐</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𝐼</m:t>
                                </m:r>
                              </m:sub>
                            </m:sSub>
                            <m:r>
                              <a:rPr lang="zh-CN" altLang="en-US" sz="1800">
                                <a:latin typeface="Cambria Math" panose="02040503050406030204" pitchFamily="18" charset="0"/>
                              </a:rPr>
                              <m:t>+</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𝑑</m:t>
                                </m:r>
                              </m:sub>
                            </m:sSub>
                          </m:e>
                        </m:d>
                        <m:r>
                          <a:rPr lang="zh-CN" altLang="en-US" sz="1800" i="1">
                            <a:latin typeface="Cambria Math" panose="02040503050406030204" pitchFamily="18" charset="0"/>
                          </a:rPr>
                          <m:t>𝑛</m:t>
                        </m:r>
                        <m:r>
                          <a:rPr lang="en-US" altLang="zh-CN" sz="1800">
                            <a:latin typeface="Cambria Math" panose="02040503050406030204" pitchFamily="18" charset="0"/>
                          </a:rPr>
                          <m:t>+</m:t>
                        </m:r>
                        <m:r>
                          <a:rPr lang="zh-CN" altLang="en-US" sz="1800" i="1">
                            <a:latin typeface="Cambria Math" panose="02040503050406030204" pitchFamily="18" charset="0"/>
                          </a:rPr>
                          <m:t>𝜃</m:t>
                        </m:r>
                      </m:e>
                    </m:d>
                    <m:r>
                      <a:rPr lang="en-US" altLang="zh-CN" sz="1800">
                        <a:latin typeface="Cambria Math" panose="02040503050406030204" pitchFamily="18" charset="0"/>
                      </a:rPr>
                      <m:t>)</m:t>
                    </m:r>
                    <m:r>
                      <a:rPr lang="zh-CN" altLang="en-US" sz="1800">
                        <a:latin typeface="Cambria Math" panose="02040503050406030204" pitchFamily="18" charset="0"/>
                      </a:rPr>
                      <m:t>+</m:t>
                    </m:r>
                    <m:d>
                      <m:dPr>
                        <m:begChr m:val=""/>
                        <m:ctrlPr>
                          <a:rPr lang="zh-CN" altLang="en-US" sz="1800" i="1">
                            <a:latin typeface="Cambria Math" panose="02040503050406030204" pitchFamily="18" charset="0"/>
                          </a:rPr>
                        </m:ctrlPr>
                      </m:dPr>
                      <m:e>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𝑤</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e>
                    </m:d>
                  </m:oMath>
                </a14:m>
                <a:endParaRPr lang="en-US" altLang="zh-CN" sz="1800" dirty="0"/>
              </a:p>
              <a:p>
                <a:endParaRPr lang="en-US" altLang="zh-CN" sz="1800" dirty="0" smtClean="0"/>
              </a:p>
              <a:p>
                <a:r>
                  <a:rPr lang="zh-CN" altLang="en-US" sz="1800" dirty="0" smtClean="0"/>
                  <a:t>于是得到复信号为</a:t>
                </a:r>
                <a14:m>
                  <m:oMath xmlns:m="http://schemas.openxmlformats.org/officeDocument/2006/math">
                    <m:d>
                      <m:dPr>
                        <m:begChr m:val=""/>
                        <m:ctrlPr>
                          <a:rPr lang="zh-CN" altLang="en-US" sz="1800" i="1">
                            <a:latin typeface="Cambria Math" panose="02040503050406030204" pitchFamily="18" charset="0"/>
                          </a:rPr>
                        </m:ctrlPr>
                      </m:dPr>
                      <m:e>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𝑟</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r>
                          <a:rPr lang="zh-CN" altLang="en-US" sz="1800">
                            <a:latin typeface="Cambria Math" panose="02040503050406030204" pitchFamily="18" charset="0"/>
                          </a:rPr>
                          <m:t>)=</m:t>
                        </m:r>
                        <m:r>
                          <a:rPr lang="zh-CN" altLang="en-US" sz="1800" i="1">
                            <a:latin typeface="Cambria Math" panose="02040503050406030204" pitchFamily="18" charset="0"/>
                          </a:rPr>
                          <m:t>𝑐</m:t>
                        </m:r>
                        <m:d>
                          <m:dPr>
                            <m:ctrlPr>
                              <a:rPr lang="zh-CN" altLang="en-US" sz="1800" i="1">
                                <a:latin typeface="Cambria Math" panose="02040503050406030204" pitchFamily="18" charset="0"/>
                              </a:rPr>
                            </m:ctrlPr>
                          </m:dPr>
                          <m:e>
                            <m:r>
                              <a:rPr lang="zh-CN" altLang="en-US" sz="1800" i="1">
                                <a:latin typeface="Cambria Math" panose="02040503050406030204" pitchFamily="18" charset="0"/>
                              </a:rPr>
                              <m:t>𝑛</m:t>
                            </m:r>
                          </m:e>
                        </m:d>
                        <m:r>
                          <a:rPr lang="en-US" altLang="zh-CN" sz="1800" b="1" i="0" smtClean="0">
                            <a:latin typeface="Cambria Math" panose="02040503050406030204" pitchFamily="18" charset="0"/>
                          </a:rPr>
                          <m:t>𝐞𝐱𝐩</m:t>
                        </m:r>
                        <m:r>
                          <a:rPr lang="zh-CN" altLang="en-US" sz="1800">
                            <a:latin typeface="Cambria Math" panose="02040503050406030204" pitchFamily="18" charset="0"/>
                          </a:rPr>
                          <m:t>(</m:t>
                        </m:r>
                        <m:r>
                          <a:rPr lang="en-US" altLang="zh-CN" sz="1800" b="1" i="0" smtClean="0">
                            <a:solidFill>
                              <a:srgbClr val="FF0000"/>
                            </a:solidFill>
                            <a:latin typeface="Cambria Math" panose="02040503050406030204" pitchFamily="18" charset="0"/>
                          </a:rPr>
                          <m:t>𝐣</m:t>
                        </m:r>
                        <m:d>
                          <m:dPr>
                            <m:ctrlPr>
                              <a:rPr lang="en-US" altLang="zh-CN" sz="1800" b="1" i="1" smtClean="0">
                                <a:latin typeface="Cambria Math" panose="02040503050406030204" pitchFamily="18" charset="0"/>
                              </a:rPr>
                            </m:ctrlPr>
                          </m:dPr>
                          <m:e>
                            <m:r>
                              <a:rPr lang="zh-CN" altLang="en-US" sz="1800">
                                <a:latin typeface="Cambria Math" panose="02040503050406030204" pitchFamily="18" charset="0"/>
                              </a:rPr>
                              <m:t>2</m:t>
                            </m:r>
                            <m:r>
                              <a:rPr lang="zh-CN" altLang="en-US" sz="1800" i="1">
                                <a:latin typeface="Cambria Math" panose="02040503050406030204" pitchFamily="18" charset="0"/>
                              </a:rPr>
                              <m:t>𝜋</m:t>
                            </m:r>
                            <m:sSub>
                              <m:sSubPr>
                                <m:ctrlPr>
                                  <a:rPr lang="zh-CN" altLang="en-US" sz="1800" i="1">
                                    <a:latin typeface="Cambria Math" panose="02040503050406030204" pitchFamily="18" charset="0"/>
                                  </a:rPr>
                                </m:ctrlPr>
                              </m:sSubPr>
                              <m:e>
                                <m:r>
                                  <a:rPr lang="zh-CN" altLang="en-US" sz="1800" i="1">
                                    <a:latin typeface="Cambria Math" panose="02040503050406030204" pitchFamily="18" charset="0"/>
                                  </a:rPr>
                                  <m:t>𝑓</m:t>
                                </m:r>
                              </m:e>
                              <m:sub>
                                <m:r>
                                  <a:rPr lang="zh-CN" altLang="en-US" sz="1800" i="1">
                                    <a:latin typeface="Cambria Math" panose="02040503050406030204" pitchFamily="18" charset="0"/>
                                  </a:rPr>
                                  <m:t>𝑑</m:t>
                                </m:r>
                              </m:sub>
                            </m:sSub>
                            <m:r>
                              <a:rPr lang="zh-CN" altLang="en-US" sz="1800" i="1">
                                <a:latin typeface="Cambria Math" panose="02040503050406030204" pitchFamily="18" charset="0"/>
                              </a:rPr>
                              <m:t>𝑛</m:t>
                            </m:r>
                            <m:r>
                              <a:rPr lang="zh-CN" altLang="en-US" sz="1800">
                                <a:latin typeface="Cambria Math" panose="02040503050406030204" pitchFamily="18" charset="0"/>
                              </a:rPr>
                              <m:t>+</m:t>
                            </m:r>
                            <m:r>
                              <a:rPr lang="zh-CN" altLang="en-US" sz="1800" i="1">
                                <a:latin typeface="Cambria Math" panose="02040503050406030204" pitchFamily="18" charset="0"/>
                              </a:rPr>
                              <m:t>𝜃</m:t>
                            </m:r>
                          </m:e>
                        </m:d>
                        <m:r>
                          <a:rPr lang="en-US" altLang="zh-CN" sz="1800" b="1" i="0" smtClean="0">
                            <a:latin typeface="Cambria Math" panose="02040503050406030204" pitchFamily="18" charset="0"/>
                          </a:rPr>
                          <m:t>)</m:t>
                        </m:r>
                        <m:r>
                          <a:rPr lang="zh-CN" altLang="en-US" sz="180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𝑤</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e>
                    </m:d>
                  </m:oMath>
                </a14:m>
                <a:endParaRPr lang="en-US" altLang="zh-CN" sz="1800" dirty="0"/>
              </a:p>
              <a:p>
                <a:r>
                  <a:rPr lang="zh-CN" altLang="en-US" sz="1800" dirty="0" smtClean="0"/>
                  <a:t>经多普勒搜索后，将多普勒补偿后得到</a:t>
                </a:r>
                <a14:m>
                  <m:oMath xmlns:m="http://schemas.openxmlformats.org/officeDocument/2006/math">
                    <m:d>
                      <m:dPr>
                        <m:begChr m:val=""/>
                        <m:ctrlPr>
                          <a:rPr lang="zh-CN" altLang="en-US" sz="1800" i="1">
                            <a:latin typeface="Cambria Math" panose="02040503050406030204" pitchFamily="18" charset="0"/>
                          </a:rPr>
                        </m:ctrlPr>
                      </m:dPr>
                      <m:e>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𝑟</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r>
                          <a:rPr lang="zh-CN" altLang="en-US" sz="1800">
                            <a:latin typeface="Cambria Math" panose="02040503050406030204" pitchFamily="18" charset="0"/>
                          </a:rPr>
                          <m:t>)=</m:t>
                        </m:r>
                        <m:r>
                          <a:rPr lang="zh-CN" altLang="en-US" sz="1800" i="1">
                            <a:latin typeface="Cambria Math" panose="02040503050406030204" pitchFamily="18" charset="0"/>
                          </a:rPr>
                          <m:t>𝑐</m:t>
                        </m:r>
                        <m:r>
                          <a:rPr lang="zh-CN" altLang="en-US" sz="1800">
                            <a:latin typeface="Cambria Math" panose="02040503050406030204" pitchFamily="18" charset="0"/>
                          </a:rPr>
                          <m:t>(</m:t>
                        </m:r>
                        <m:r>
                          <a:rPr lang="zh-CN" altLang="en-US" sz="1800" i="1">
                            <a:latin typeface="Cambria Math" panose="02040503050406030204" pitchFamily="18" charset="0"/>
                          </a:rPr>
                          <m:t>𝑛</m:t>
                        </m:r>
                        <m:r>
                          <a:rPr lang="zh-CN" altLang="en-US" sz="180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𝑤</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e>
                    </m:d>
                  </m:oMath>
                </a14:m>
                <a:r>
                  <a:rPr lang="zh-CN" altLang="en-US" sz="1800" dirty="0" smtClean="0"/>
                  <a:t> </a:t>
                </a:r>
                <a:endParaRPr lang="en-US" altLang="zh-CN" sz="1800" dirty="0" smtClean="0"/>
              </a:p>
              <a:p>
                <a:r>
                  <a:rPr lang="zh-CN" altLang="en-US" sz="1800" dirty="0" smtClean="0"/>
                  <a:t>接下来是利用匹配滤波理论进行解扩，也就是把伪随机码去掉。</a:t>
                </a:r>
                <a:endParaRPr lang="en-US" altLang="zh-CN" sz="1800" dirty="0"/>
              </a:p>
              <a:p>
                <a:r>
                  <a:rPr lang="zh-CN" altLang="en-US" sz="1800" dirty="0" smtClean="0"/>
                  <a:t>匹配滤波器就是发射信号的时间反转加时间移位。</a:t>
                </a:r>
                <a:endParaRPr lang="en-US" altLang="zh-CN" sz="1800" dirty="0" smtClean="0"/>
              </a:p>
              <a:p>
                <a14:m>
                  <m:oMath xmlns:m="http://schemas.openxmlformats.org/officeDocument/2006/math">
                    <m:d>
                      <m:dPr>
                        <m:begChr m:val=""/>
                        <m:ctrlPr>
                          <a:rPr lang="zh-CN" altLang="en-US" sz="1800" i="1">
                            <a:latin typeface="Cambria Math" panose="02040503050406030204" pitchFamily="18" charset="0"/>
                          </a:rPr>
                        </m:ctrlPr>
                      </m:dPr>
                      <m:e>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𝑟</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r>
                          <a:rPr lang="zh-CN" altLang="en-US" sz="1800">
                            <a:latin typeface="Cambria Math" panose="02040503050406030204" pitchFamily="18" charset="0"/>
                          </a:rPr>
                          <m:t>)</m:t>
                        </m:r>
                        <m:r>
                          <a:rPr lang="zh-CN" altLang="en-US" sz="1800" i="1" smtClean="0">
                            <a:latin typeface="Cambria Math" panose="02040503050406030204" pitchFamily="18" charset="0"/>
                          </a:rPr>
                          <m:t>∗</m:t>
                        </m:r>
                        <m:r>
                          <a:rPr lang="en-US" altLang="zh-CN" sz="1800" b="1" i="1" smtClean="0">
                            <a:latin typeface="Cambria Math" panose="02040503050406030204" pitchFamily="18" charset="0"/>
                          </a:rPr>
                          <m:t>𝒉</m:t>
                        </m:r>
                        <m:r>
                          <a:rPr lang="en-US" altLang="zh-CN" sz="1800" b="1" i="1" smtClean="0">
                            <a:latin typeface="Cambria Math" panose="02040503050406030204" pitchFamily="18" charset="0"/>
                          </a:rPr>
                          <m:t>(</m:t>
                        </m:r>
                        <m:r>
                          <a:rPr lang="en-US" altLang="zh-CN" sz="1800" b="1" i="1" smtClean="0">
                            <a:latin typeface="Cambria Math" panose="02040503050406030204" pitchFamily="18" charset="0"/>
                          </a:rPr>
                          <m:t>𝒏</m:t>
                        </m:r>
                        <m:r>
                          <a:rPr lang="en-US" altLang="zh-CN" sz="1800" b="1" i="1" smtClean="0">
                            <a:latin typeface="Cambria Math" panose="02040503050406030204" pitchFamily="18" charset="0"/>
                          </a:rPr>
                          <m:t>)</m:t>
                        </m:r>
                        <m:r>
                          <a:rPr lang="zh-CN" altLang="en-US" sz="1800">
                            <a:latin typeface="Cambria Math" panose="02040503050406030204" pitchFamily="18" charset="0"/>
                          </a:rPr>
                          <m:t>=</m:t>
                        </m:r>
                        <m:r>
                          <a:rPr lang="zh-CN" altLang="en-US" sz="1800" i="1">
                            <a:latin typeface="Cambria Math" panose="02040503050406030204" pitchFamily="18" charset="0"/>
                          </a:rPr>
                          <m:t>𝑐</m:t>
                        </m:r>
                        <m:r>
                          <a:rPr lang="zh-CN" altLang="en-US" sz="1800">
                            <a:latin typeface="Cambria Math" panose="02040503050406030204" pitchFamily="18" charset="0"/>
                          </a:rPr>
                          <m:t>(</m:t>
                        </m:r>
                        <m:r>
                          <a:rPr lang="zh-CN" altLang="en-US" sz="1800" i="1">
                            <a:latin typeface="Cambria Math" panose="02040503050406030204" pitchFamily="18" charset="0"/>
                          </a:rPr>
                          <m:t>𝑛</m:t>
                        </m:r>
                        <m:r>
                          <a:rPr lang="zh-CN" altLang="en-US" sz="1800">
                            <a:latin typeface="Cambria Math" panose="02040503050406030204" pitchFamily="18" charset="0"/>
                          </a:rPr>
                          <m:t>)</m:t>
                        </m:r>
                        <m:r>
                          <a:rPr lang="zh-CN" altLang="en-US" sz="1800" i="1">
                            <a:latin typeface="Cambria Math" panose="02040503050406030204" pitchFamily="18" charset="0"/>
                          </a:rPr>
                          <m:t>∗</m:t>
                        </m:r>
                        <m:r>
                          <a:rPr lang="zh-CN" altLang="en-US" sz="1800" i="1">
                            <a:latin typeface="Cambria Math" panose="02040503050406030204" pitchFamily="18" charset="0"/>
                          </a:rPr>
                          <m:t>𝑐</m:t>
                        </m:r>
                        <m:r>
                          <a:rPr lang="zh-CN" altLang="en-US" sz="1800">
                            <a:latin typeface="Cambria Math" panose="02040503050406030204" pitchFamily="18" charset="0"/>
                          </a:rPr>
                          <m:t>(</m:t>
                        </m:r>
                        <m:r>
                          <a:rPr lang="en-US" altLang="zh-CN" sz="1800" b="1" i="1" smtClean="0">
                            <a:latin typeface="Cambria Math" panose="02040503050406030204" pitchFamily="18" charset="0"/>
                          </a:rPr>
                          <m:t>−</m:t>
                        </m:r>
                        <m:r>
                          <a:rPr lang="zh-CN" altLang="en-US" sz="1800" i="1">
                            <a:latin typeface="Cambria Math" panose="02040503050406030204" pitchFamily="18" charset="0"/>
                          </a:rPr>
                          <m:t>𝑛</m:t>
                        </m:r>
                        <m:r>
                          <a:rPr lang="zh-CN" altLang="en-US" sz="1800">
                            <a:latin typeface="Cambria Math" panose="02040503050406030204" pitchFamily="18" charset="0"/>
                          </a:rPr>
                          <m:t>)+</m:t>
                        </m:r>
                        <m:sSup>
                          <m:sSupPr>
                            <m:ctrlPr>
                              <a:rPr lang="zh-CN" altLang="en-US" sz="1800" i="1">
                                <a:latin typeface="Cambria Math" panose="02040503050406030204" pitchFamily="18" charset="0"/>
                              </a:rPr>
                            </m:ctrlPr>
                          </m:sSupPr>
                          <m:e>
                            <m:r>
                              <a:rPr lang="zh-CN" altLang="en-US" sz="1800" i="1">
                                <a:latin typeface="Cambria Math" panose="02040503050406030204" pitchFamily="18" charset="0"/>
                              </a:rPr>
                              <m:t>𝑤</m:t>
                            </m:r>
                          </m:e>
                          <m:sup>
                            <m:r>
                              <a:rPr lang="zh-CN" altLang="en-US" sz="1800">
                                <a:latin typeface="Cambria Math" panose="02040503050406030204" pitchFamily="18" charset="0"/>
                              </a:rPr>
                              <m:t>″</m:t>
                            </m:r>
                          </m:sup>
                        </m:sSup>
                        <m:r>
                          <a:rPr lang="zh-CN" altLang="en-US" sz="1800">
                            <a:latin typeface="Cambria Math" panose="02040503050406030204" pitchFamily="18" charset="0"/>
                          </a:rPr>
                          <m:t>(</m:t>
                        </m:r>
                        <m:r>
                          <a:rPr lang="zh-CN" altLang="en-US" sz="1800" i="1">
                            <a:latin typeface="Cambria Math" panose="02040503050406030204" pitchFamily="18" charset="0"/>
                          </a:rPr>
                          <m:t>𝑛</m:t>
                        </m:r>
                      </m:e>
                    </m:d>
                  </m:oMath>
                </a14:m>
                <a:endParaRPr lang="en-US" altLang="zh-CN" sz="1800" dirty="0"/>
              </a:p>
              <a:p>
                <a:r>
                  <a:rPr lang="zh-CN" altLang="en-US" sz="1800" dirty="0" smtClean="0"/>
                  <a:t>用到的知识点：</a:t>
                </a:r>
                <a:r>
                  <a:rPr lang="en-US" altLang="zh-CN" sz="1800" dirty="0" smtClean="0"/>
                  <a:t>ADC</a:t>
                </a:r>
                <a:r>
                  <a:rPr lang="zh-CN" altLang="en-US" sz="1800" dirty="0" smtClean="0"/>
                  <a:t>采样理论，正交变换</a:t>
                </a:r>
                <a:r>
                  <a:rPr lang="en-US" altLang="zh-CN" sz="1800" dirty="0" smtClean="0"/>
                  <a:t>(</a:t>
                </a:r>
                <a:r>
                  <a:rPr lang="en-US" altLang="zh-CN" sz="1800" dirty="0">
                    <a:solidFill>
                      <a:srgbClr val="0000CC"/>
                    </a:solidFill>
                  </a:rPr>
                  <a:t>Hilbert</a:t>
                </a:r>
                <a:r>
                  <a:rPr lang="zh-CN" altLang="en-US" sz="1800" dirty="0">
                    <a:solidFill>
                      <a:srgbClr val="0000CC"/>
                    </a:solidFill>
                  </a:rPr>
                  <a:t>变换</a:t>
                </a:r>
                <a:r>
                  <a:rPr lang="en-US" altLang="zh-CN" sz="1800" dirty="0" smtClean="0"/>
                  <a:t>)</a:t>
                </a:r>
                <a:r>
                  <a:rPr lang="zh-CN" altLang="en-US" sz="1800" dirty="0" smtClean="0"/>
                  <a:t>，实</a:t>
                </a:r>
                <a:r>
                  <a:rPr lang="en-US" altLang="zh-CN" sz="1800" dirty="0" smtClean="0"/>
                  <a:t>/</a:t>
                </a:r>
                <a:r>
                  <a:rPr lang="zh-CN" altLang="en-US" sz="1800" dirty="0" smtClean="0"/>
                  <a:t>复信号的频谱特性，匹配滤波，傅里叶变换的线性性，噪声经傅里叶变换的特性，</a:t>
                </a:r>
                <a:r>
                  <a:rPr lang="en-US" altLang="zh-CN" sz="1800" dirty="0" smtClean="0"/>
                  <a:t>DFT</a:t>
                </a:r>
                <a:r>
                  <a:rPr lang="zh-CN" altLang="en-US" sz="1800" dirty="0" smtClean="0"/>
                  <a:t>频谱分析</a:t>
                </a:r>
                <a:r>
                  <a:rPr lang="en-US" altLang="zh-CN" sz="1800" dirty="0" smtClean="0"/>
                  <a:t>(</a:t>
                </a:r>
                <a:r>
                  <a:rPr lang="zh-CN" altLang="en-US" sz="1800" dirty="0" smtClean="0"/>
                  <a:t>多普勒精估计</a:t>
                </a:r>
                <a:r>
                  <a:rPr lang="en-US" altLang="zh-CN" sz="1800" dirty="0" smtClean="0"/>
                  <a:t>)</a:t>
                </a:r>
                <a:r>
                  <a:rPr lang="zh-CN" altLang="en-US" sz="1800" dirty="0" smtClean="0"/>
                  <a:t>，时域卷积等于频域乘积，扩频调制的优点及理论，</a:t>
                </a:r>
                <a:r>
                  <a:rPr lang="en-US" altLang="zh-CN" sz="1800" dirty="0" smtClean="0"/>
                  <a:t>FFT</a:t>
                </a:r>
                <a:r>
                  <a:rPr lang="zh-CN" altLang="en-US" sz="1800" dirty="0" smtClean="0"/>
                  <a:t>运算，数字滤波器设计，。。。</a:t>
                </a:r>
                <a:endParaRPr lang="en-US" altLang="zh-CN" sz="1800" dirty="0" smtClean="0"/>
              </a:p>
              <a:p>
                <a:endParaRPr lang="en-US" altLang="zh-CN" sz="1800" dirty="0"/>
              </a:p>
              <a:p>
                <a:endParaRPr lang="en-US" altLang="zh-CN" sz="1800" dirty="0" smtClean="0"/>
              </a:p>
              <a:p>
                <a:endParaRPr lang="zh-CN" altLang="en-US" sz="1800" dirty="0"/>
              </a:p>
            </p:txBody>
          </p:sp>
        </mc:Choice>
        <mc:Fallback>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786" t="-1096" r="-143" b="-1206"/>
                </a:stretch>
              </a:blipFill>
            </p:spPr>
            <p:txBody>
              <a:bodyPr/>
              <a:lstStyle/>
              <a:p>
                <a:r>
                  <a:rPr lang="zh-CN" altLang="en-US">
                    <a:noFill/>
                  </a:rPr>
                  <a:t> </a:t>
                </a:r>
              </a:p>
            </p:txBody>
          </p:sp>
        </mc:Fallback>
      </mc:AlternateContent>
      <p:sp>
        <p:nvSpPr>
          <p:cNvPr id="8" name="矩形 7"/>
          <p:cNvSpPr/>
          <p:nvPr/>
        </p:nvSpPr>
        <p:spPr>
          <a:xfrm>
            <a:off x="2286000" y="2837364"/>
            <a:ext cx="4572000" cy="461665"/>
          </a:xfrm>
          <a:prstGeom prst="rect">
            <a:avLst/>
          </a:prstGeom>
        </p:spPr>
        <p:txBody>
          <a:bodyPr>
            <a:spAutoFit/>
          </a:bodyPr>
          <a:lstStyle/>
          <a:p>
            <a:endParaRPr lang="zh-CN" altLang="en-US" dirty="0"/>
          </a:p>
        </p:txBody>
      </p:sp>
      <p:sp>
        <p:nvSpPr>
          <p:cNvPr id="9" name="矩形 8"/>
          <p:cNvSpPr/>
          <p:nvPr/>
        </p:nvSpPr>
        <p:spPr>
          <a:xfrm>
            <a:off x="4048747" y="3198168"/>
            <a:ext cx="184731" cy="461665"/>
          </a:xfrm>
          <a:prstGeom prst="rect">
            <a:avLst/>
          </a:prstGeom>
        </p:spPr>
        <p:txBody>
          <a:bodyPr wrap="none">
            <a:spAutoFit/>
          </a:bodyPr>
          <a:lstStyle/>
          <a:p>
            <a:endParaRPr lang="zh-CN" altLang="en-US" dirty="0"/>
          </a:p>
        </p:txBody>
      </p:sp>
      <p:sp>
        <p:nvSpPr>
          <p:cNvPr id="10" name="矩形 9"/>
          <p:cNvSpPr/>
          <p:nvPr/>
        </p:nvSpPr>
        <p:spPr bwMode="auto">
          <a:xfrm>
            <a:off x="3200400" y="1752600"/>
            <a:ext cx="2362200" cy="304800"/>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11" name="文本框 10"/>
          <p:cNvSpPr txBox="1"/>
          <p:nvPr/>
        </p:nvSpPr>
        <p:spPr>
          <a:xfrm>
            <a:off x="3973989" y="2054423"/>
            <a:ext cx="4852610" cy="307777"/>
          </a:xfrm>
          <a:prstGeom prst="rect">
            <a:avLst/>
          </a:prstGeom>
          <a:noFill/>
        </p:spPr>
        <p:txBody>
          <a:bodyPr wrap="none" rtlCol="0">
            <a:spAutoFit/>
          </a:bodyPr>
          <a:lstStyle/>
          <a:p>
            <a:r>
              <a:rPr lang="zh-CN" altLang="en-US" sz="1400" dirty="0" smtClean="0">
                <a:solidFill>
                  <a:srgbClr val="FF0000"/>
                </a:solidFill>
              </a:rPr>
              <a:t>高频成分，接收机后的求和相当于低通滤波，直接将其滤除</a:t>
            </a:r>
            <a:endParaRPr lang="zh-CN" altLang="en-US" sz="1400" dirty="0">
              <a:solidFill>
                <a:srgbClr val="FF0000"/>
              </a:solidFill>
            </a:endParaRPr>
          </a:p>
        </p:txBody>
      </p:sp>
      <p:sp>
        <p:nvSpPr>
          <p:cNvPr id="12" name="矩形 11"/>
          <p:cNvSpPr/>
          <p:nvPr/>
        </p:nvSpPr>
        <p:spPr bwMode="auto">
          <a:xfrm>
            <a:off x="1447800" y="1752600"/>
            <a:ext cx="1600200" cy="304800"/>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13" name="文本框 12"/>
          <p:cNvSpPr txBox="1"/>
          <p:nvPr/>
        </p:nvSpPr>
        <p:spPr>
          <a:xfrm>
            <a:off x="1981200" y="2054423"/>
            <a:ext cx="543739" cy="307777"/>
          </a:xfrm>
          <a:prstGeom prst="rect">
            <a:avLst/>
          </a:prstGeom>
          <a:noFill/>
        </p:spPr>
        <p:txBody>
          <a:bodyPr wrap="none" rtlCol="0">
            <a:spAutoFit/>
          </a:bodyPr>
          <a:lstStyle/>
          <a:p>
            <a:r>
              <a:rPr lang="zh-CN" altLang="en-US" sz="1400" dirty="0">
                <a:solidFill>
                  <a:srgbClr val="FF0000"/>
                </a:solidFill>
              </a:rPr>
              <a:t>实</a:t>
            </a:r>
            <a:r>
              <a:rPr lang="zh-CN" altLang="en-US" sz="1400" smtClean="0">
                <a:solidFill>
                  <a:srgbClr val="FF0000"/>
                </a:solidFill>
              </a:rPr>
              <a:t>部</a:t>
            </a:r>
            <a:endParaRPr lang="zh-CN" altLang="en-US" sz="1400" dirty="0">
              <a:solidFill>
                <a:srgbClr val="FF0000"/>
              </a:solidFill>
            </a:endParaRPr>
          </a:p>
        </p:txBody>
      </p:sp>
      <p:sp>
        <p:nvSpPr>
          <p:cNvPr id="14" name="矩形 13"/>
          <p:cNvSpPr/>
          <p:nvPr/>
        </p:nvSpPr>
        <p:spPr bwMode="auto">
          <a:xfrm>
            <a:off x="3200400" y="2819400"/>
            <a:ext cx="2362200" cy="304800"/>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15" name="文本框 14"/>
          <p:cNvSpPr txBox="1"/>
          <p:nvPr/>
        </p:nvSpPr>
        <p:spPr>
          <a:xfrm>
            <a:off x="3973989" y="3121223"/>
            <a:ext cx="902811" cy="307777"/>
          </a:xfrm>
          <a:prstGeom prst="rect">
            <a:avLst/>
          </a:prstGeom>
          <a:noFill/>
        </p:spPr>
        <p:txBody>
          <a:bodyPr wrap="none" rtlCol="0">
            <a:spAutoFit/>
          </a:bodyPr>
          <a:lstStyle/>
          <a:p>
            <a:r>
              <a:rPr lang="zh-CN" altLang="en-US" sz="1400" dirty="0" smtClean="0">
                <a:solidFill>
                  <a:srgbClr val="FF0000"/>
                </a:solidFill>
              </a:rPr>
              <a:t>高频成分</a:t>
            </a:r>
            <a:endParaRPr lang="zh-CN" altLang="en-US" sz="1400" dirty="0">
              <a:solidFill>
                <a:srgbClr val="FF0000"/>
              </a:solidFill>
            </a:endParaRPr>
          </a:p>
        </p:txBody>
      </p:sp>
      <p:sp>
        <p:nvSpPr>
          <p:cNvPr id="16" name="矩形 15"/>
          <p:cNvSpPr/>
          <p:nvPr/>
        </p:nvSpPr>
        <p:spPr bwMode="auto">
          <a:xfrm>
            <a:off x="1447800" y="2819400"/>
            <a:ext cx="1600200" cy="304800"/>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17" name="文本框 16"/>
          <p:cNvSpPr txBox="1"/>
          <p:nvPr/>
        </p:nvSpPr>
        <p:spPr>
          <a:xfrm>
            <a:off x="1981200" y="3121223"/>
            <a:ext cx="543739" cy="307777"/>
          </a:xfrm>
          <a:prstGeom prst="rect">
            <a:avLst/>
          </a:prstGeom>
          <a:noFill/>
        </p:spPr>
        <p:txBody>
          <a:bodyPr wrap="none" rtlCol="0">
            <a:spAutoFit/>
          </a:bodyPr>
          <a:lstStyle/>
          <a:p>
            <a:r>
              <a:rPr lang="zh-CN" altLang="en-US" sz="1400" dirty="0" smtClean="0">
                <a:solidFill>
                  <a:srgbClr val="FF0000"/>
                </a:solidFill>
              </a:rPr>
              <a:t>虚部</a:t>
            </a:r>
            <a:endParaRPr lang="zh-CN" altLang="en-US" sz="1400" dirty="0">
              <a:solidFill>
                <a:srgbClr val="FF0000"/>
              </a:solidFill>
            </a:endParaRPr>
          </a:p>
        </p:txBody>
      </p:sp>
      <p:graphicFrame>
        <p:nvGraphicFramePr>
          <p:cNvPr id="20" name="对象 19"/>
          <p:cNvGraphicFramePr>
            <a:graphicFrameLocks noChangeAspect="1"/>
          </p:cNvGraphicFramePr>
          <p:nvPr>
            <p:extLst>
              <p:ext uri="{D42A27DB-BD31-4B8C-83A1-F6EECF244321}">
                <p14:modId xmlns:p14="http://schemas.microsoft.com/office/powerpoint/2010/main" val="3903911005"/>
              </p:ext>
            </p:extLst>
          </p:nvPr>
        </p:nvGraphicFramePr>
        <p:xfrm>
          <a:off x="3987800" y="2933700"/>
          <a:ext cx="914400" cy="180975"/>
        </p:xfrm>
        <a:graphic>
          <a:graphicData uri="http://schemas.openxmlformats.org/presentationml/2006/ole">
            <mc:AlternateContent xmlns:mc="http://schemas.openxmlformats.org/markup-compatibility/2006">
              <mc:Choice xmlns:v="urn:schemas-microsoft-com:vml" Requires="v">
                <p:oleObj spid="_x0000_s9233" name="Equation" r:id="rId4" imgW="914400" imgH="181440" progId="Equation.DSMT4">
                  <p:embed/>
                </p:oleObj>
              </mc:Choice>
              <mc:Fallback>
                <p:oleObj name="Equation" r:id="rId4" imgW="914400" imgH="181440" progId="Equation.DSMT4">
                  <p:embed/>
                  <p:pic>
                    <p:nvPicPr>
                      <p:cNvPr id="0" name=""/>
                      <p:cNvPicPr/>
                      <p:nvPr/>
                    </p:nvPicPr>
                    <p:blipFill>
                      <a:blip r:embed="rId5"/>
                      <a:stretch>
                        <a:fillRect/>
                      </a:stretch>
                    </p:blipFill>
                    <p:spPr>
                      <a:xfrm>
                        <a:off x="3987800" y="2933700"/>
                        <a:ext cx="914400" cy="180975"/>
                      </a:xfrm>
                      <a:prstGeom prst="rect">
                        <a:avLst/>
                      </a:prstGeom>
                    </p:spPr>
                  </p:pic>
                </p:oleObj>
              </mc:Fallback>
            </mc:AlternateContent>
          </a:graphicData>
        </a:graphic>
      </p:graphicFrame>
    </p:spTree>
    <p:extLst>
      <p:ext uri="{BB962C8B-B14F-4D97-AF65-F5344CB8AC3E}">
        <p14:creationId xmlns:p14="http://schemas.microsoft.com/office/powerpoint/2010/main" val="4100368405"/>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6" descr="decimate1"/>
          <p:cNvPicPr>
            <a:picLocks noChangeAspect="1" noChangeArrowheads="1"/>
          </p:cNvPicPr>
          <p:nvPr/>
        </p:nvPicPr>
        <p:blipFill rotWithShape="1">
          <a:blip r:embed="rId2">
            <a:extLst>
              <a:ext uri="{28A0092B-C50C-407E-A947-70E740481C1C}">
                <a14:useLocalDpi xmlns:a14="http://schemas.microsoft.com/office/drawing/2010/main" val="0"/>
              </a:ext>
            </a:extLst>
          </a:blip>
          <a:srcRect r="6047"/>
          <a:stretch/>
        </p:blipFill>
        <p:spPr bwMode="auto">
          <a:xfrm>
            <a:off x="4876800" y="3200400"/>
            <a:ext cx="4267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p:txBody>
          <a:bodyPr/>
          <a:lstStyle/>
          <a:p>
            <a:r>
              <a:rPr lang="zh-CN" altLang="en-US" dirty="0" smtClean="0"/>
              <a:t>用</a:t>
            </a:r>
            <a:r>
              <a:rPr lang="en-US" altLang="zh-CN" dirty="0" smtClean="0"/>
              <a:t>DFT</a:t>
            </a:r>
            <a:r>
              <a:rPr lang="zh-CN" altLang="en-US" dirty="0" smtClean="0"/>
              <a:t>进行谱分析</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信号持续时间</a:t>
                </a:r>
                <a:r>
                  <a:rPr lang="zh-CN" altLang="en-US" sz="2400" dirty="0" smtClean="0">
                    <a:solidFill>
                      <a:srgbClr val="FF0000"/>
                    </a:solidFill>
                  </a:rPr>
                  <a:t>有限</a:t>
                </a:r>
                <a:r>
                  <a:rPr lang="zh-CN" altLang="en-US" sz="2400" dirty="0" smtClean="0"/>
                  <a:t>         频率</a:t>
                </a:r>
                <a:r>
                  <a:rPr lang="zh-CN" altLang="en-US" sz="2400" dirty="0">
                    <a:solidFill>
                      <a:srgbClr val="FF0000"/>
                    </a:solidFill>
                  </a:rPr>
                  <a:t>无限</a:t>
                </a:r>
                <a:r>
                  <a:rPr lang="zh-CN" altLang="en-US" sz="2400" dirty="0" smtClean="0"/>
                  <a:t>宽</a:t>
                </a:r>
                <a:endParaRPr lang="en-US" altLang="zh-CN" sz="2400" dirty="0" smtClean="0"/>
              </a:p>
              <a:p>
                <a:r>
                  <a:rPr lang="zh-CN" altLang="en-US" sz="2400" dirty="0" smtClean="0"/>
                  <a:t>信号的频谱</a:t>
                </a:r>
                <a:r>
                  <a:rPr lang="zh-CN" altLang="en-US" sz="2400" dirty="0">
                    <a:solidFill>
                      <a:srgbClr val="FF0000"/>
                    </a:solidFill>
                  </a:rPr>
                  <a:t>有限</a:t>
                </a:r>
                <a:r>
                  <a:rPr lang="zh-CN" altLang="en-US" sz="2400" dirty="0" smtClean="0"/>
                  <a:t>宽         持续时间</a:t>
                </a:r>
                <a:r>
                  <a:rPr lang="zh-CN" altLang="en-US" sz="2400" dirty="0">
                    <a:solidFill>
                      <a:srgbClr val="FF0000"/>
                    </a:solidFill>
                  </a:rPr>
                  <a:t>无限</a:t>
                </a:r>
                <a:r>
                  <a:rPr lang="zh-CN" altLang="en-US" sz="2400" dirty="0" smtClean="0"/>
                  <a:t>长</a:t>
                </a:r>
                <a:endParaRPr lang="en-US" altLang="zh-CN" sz="2400" dirty="0" smtClean="0"/>
              </a:p>
              <a:p>
                <a:r>
                  <a:rPr lang="zh-CN" altLang="en-US" sz="2400" dirty="0" smtClean="0"/>
                  <a:t>实际应用时，为防止时域采样后产生频谱混叠失真，采用</a:t>
                </a:r>
                <a:r>
                  <a:rPr lang="zh-CN" altLang="en-US" sz="2400" dirty="0" smtClean="0">
                    <a:solidFill>
                      <a:srgbClr val="FF0000"/>
                    </a:solidFill>
                  </a:rPr>
                  <a:t>抗混叠滤波器</a:t>
                </a:r>
                <a:r>
                  <a:rPr lang="zh-CN" altLang="en-US" sz="2400" dirty="0" smtClean="0"/>
                  <a:t>滤除幅度较小的高频成分，使信号带宽小于折叠频率。</a:t>
                </a:r>
                <a:endParaRPr lang="en-US" altLang="zh-CN" sz="2400" dirty="0"/>
              </a:p>
              <a:p>
                <a:r>
                  <a:rPr lang="zh-CN" altLang="en-US" sz="2400" dirty="0" smtClean="0"/>
                  <a:t>设连续信号</a:t>
                </a:r>
                <a14:m>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𝑎</m:t>
                            </m:r>
                          </m:sub>
                        </m:sSub>
                        <m:r>
                          <a:rPr lang="zh-CN" altLang="en-US" sz="2400">
                            <a:latin typeface="Cambria Math" panose="02040503050406030204" pitchFamily="18" charset="0"/>
                          </a:rPr>
                          <m:t>(</m:t>
                        </m:r>
                        <m:r>
                          <a:rPr lang="zh-CN" altLang="en-US" sz="2400" i="1">
                            <a:latin typeface="Cambria Math" panose="02040503050406030204" pitchFamily="18" charset="0"/>
                          </a:rPr>
                          <m:t>𝑡</m:t>
                        </m:r>
                      </m:e>
                    </m:d>
                  </m:oMath>
                </a14:m>
                <a:r>
                  <a:rPr lang="zh-CN" altLang="en-US" sz="2400" dirty="0" smtClean="0"/>
                  <a:t>持续时间为</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r>
                      <a:rPr lang="zh-CN" altLang="en-US" sz="2400" i="1">
                        <a:latin typeface="Cambria Math" panose="02040503050406030204" pitchFamily="18" charset="0"/>
                      </a:rPr>
                      <m:t> </m:t>
                    </m:r>
                  </m:oMath>
                </a14:m>
                <a:r>
                  <a:rPr lang="zh-CN" altLang="en-US" sz="2400" dirty="0" smtClean="0"/>
                  <a:t>，</a:t>
                </a:r>
                <a:endParaRPr lang="en-US" altLang="zh-CN" sz="2400" dirty="0" smtClean="0"/>
              </a:p>
              <a:p>
                <a:pPr marL="0" indent="0">
                  <a:buNone/>
                </a:pPr>
                <a:r>
                  <a:rPr lang="zh-CN" altLang="en-US" sz="2400" dirty="0" smtClean="0"/>
                  <a:t>  最高频率为</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oMath>
                </a14:m>
                <a:r>
                  <a:rPr lang="zh-CN" altLang="en-US" sz="2400" dirty="0" smtClean="0"/>
                  <a:t>，采样间隔为</a:t>
                </a:r>
                <a14:m>
                  <m:oMath xmlns:m="http://schemas.openxmlformats.org/officeDocument/2006/math">
                    <m:r>
                      <a:rPr lang="zh-CN" altLang="en-US" sz="2400" i="1">
                        <a:latin typeface="Cambria Math" panose="02040503050406030204" pitchFamily="18" charset="0"/>
                      </a:rPr>
                      <m:t>𝑇</m:t>
                    </m:r>
                  </m:oMath>
                </a14:m>
                <a:r>
                  <a:rPr lang="zh-CN" altLang="en-US" sz="2400" dirty="0" smtClean="0"/>
                  <a:t>，则</a:t>
                </a:r>
                <a:endParaRPr lang="en-US" altLang="zh-CN" sz="2400" dirty="0" smtClean="0"/>
              </a:p>
              <a:p>
                <a:pPr marL="0" indent="0">
                  <a:buNone/>
                </a:pPr>
                <a:r>
                  <a:rPr lang="en-US" altLang="zh-CN" sz="2400" dirty="0"/>
                  <a:t> </a:t>
                </a:r>
                <a:r>
                  <a:rPr lang="en-US" altLang="zh-CN" sz="2400" dirty="0" smtClean="0"/>
                  <a:t> </a:t>
                </a:r>
                <a:r>
                  <a:rPr lang="zh-CN" altLang="en-US" sz="2400" dirty="0" smtClean="0"/>
                  <a:t>采样信号</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的长度为</a:t>
                </a:r>
                <a:endParaRPr lang="en-US" altLang="zh-CN" sz="2400" dirty="0" smtClean="0"/>
              </a:p>
              <a:p>
                <a:pPr marL="0" indent="0">
                  <a:buNone/>
                </a:pPr>
                <a:r>
                  <a:rPr lang="zh-CN" altLang="en-US" sz="2400" dirty="0" smtClean="0"/>
                  <a:t>         </a:t>
                </a:r>
                <a14:m>
                  <m:oMath xmlns:m="http://schemas.openxmlformats.org/officeDocument/2006/math">
                    <m:r>
                      <a:rPr lang="zh-CN" altLang="en-US" sz="2400" i="1">
                        <a:latin typeface="Cambria Math" panose="02040503050406030204" pitchFamily="18" charset="0"/>
                      </a:rPr>
                      <m:t>𝑁</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num>
                      <m:den>
                        <m:r>
                          <a:rPr lang="zh-CN" altLang="en-US" sz="2400" i="1">
                            <a:latin typeface="Cambria Math" panose="02040503050406030204" pitchFamily="18" charset="0"/>
                          </a:rPr>
                          <m:t>𝑇</m:t>
                        </m:r>
                      </m:den>
                    </m:f>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sub>
                    </m:sSub>
                  </m:oMath>
                </a14:m>
                <a:r>
                  <a:rPr lang="en-US" altLang="zh-CN" sz="2400" dirty="0" smtClean="0"/>
                  <a:t> </a:t>
                </a:r>
              </a:p>
              <a:p>
                <a:pPr marL="0" indent="0">
                  <a:buNone/>
                </a:pPr>
                <a:r>
                  <a:rPr lang="en-US" altLang="zh-CN" sz="2400" dirty="0" smtClean="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sub>
                    </m:sSub>
                  </m:oMath>
                </a14:m>
                <a:r>
                  <a:rPr lang="zh-CN" altLang="en-US" sz="2400" dirty="0" smtClean="0"/>
                  <a:t>为采样频率。</a:t>
                </a:r>
                <a:endParaRPr lang="en-US" altLang="zh-CN" sz="2400" dirty="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1429" t="-1316" r="-857"/>
                </a:stretch>
              </a:blipFill>
            </p:spPr>
            <p:txBody>
              <a:bodyPr/>
              <a:lstStyle/>
              <a:p>
                <a:r>
                  <a:rPr lang="zh-CN" altLang="en-US">
                    <a:noFill/>
                  </a:rPr>
                  <a:t> </a:t>
                </a:r>
              </a:p>
            </p:txBody>
          </p:sp>
        </mc:Fallback>
      </mc:AlternateContent>
      <p:sp>
        <p:nvSpPr>
          <p:cNvPr id="2" name="右箭头 1"/>
          <p:cNvSpPr/>
          <p:nvPr/>
        </p:nvSpPr>
        <p:spPr bwMode="auto">
          <a:xfrm>
            <a:off x="3352800" y="1066800"/>
            <a:ext cx="1066800" cy="381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7" name="右箭头 6"/>
          <p:cNvSpPr/>
          <p:nvPr/>
        </p:nvSpPr>
        <p:spPr bwMode="auto">
          <a:xfrm>
            <a:off x="3352800" y="1524000"/>
            <a:ext cx="1066800" cy="381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cxnSp>
        <p:nvCxnSpPr>
          <p:cNvPr id="14" name="直接箭头连接符 13"/>
          <p:cNvCxnSpPr/>
          <p:nvPr/>
        </p:nvCxnSpPr>
        <p:spPr bwMode="auto">
          <a:xfrm>
            <a:off x="1524000" y="2743200"/>
            <a:ext cx="4038600" cy="9144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spTree>
    <p:extLst>
      <p:ext uri="{BB962C8B-B14F-4D97-AF65-F5344CB8AC3E}">
        <p14:creationId xmlns:p14="http://schemas.microsoft.com/office/powerpoint/2010/main" val="1486668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用</a:t>
            </a:r>
            <a:r>
              <a:rPr lang="en-US" altLang="zh-CN" dirty="0"/>
              <a:t>DFT</a:t>
            </a:r>
            <a:r>
              <a:rPr lang="zh-CN" altLang="en-US" dirty="0"/>
              <a:t>进行谱分析</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pPr marL="0" indent="0" algn="ctr">
                  <a:buNone/>
                </a:pPr>
                <a:endParaRPr lang="en-US" altLang="zh-CN" sz="2400" i="1" dirty="0" smtClean="0">
                  <a:latin typeface="Cambria Math" panose="02040503050406030204" pitchFamily="18" charset="0"/>
                </a:endParaRPr>
              </a:p>
              <a:p>
                <a:pPr marL="0" indent="0" algn="ctr">
                  <a:buNone/>
                </a:pPr>
                <a14:m>
                  <m:oMath xmlns:m="http://schemas.openxmlformats.org/officeDocument/2006/math">
                    <m:r>
                      <a:rPr lang="zh-CN" altLang="en-US" sz="2400" i="1">
                        <a:latin typeface="Cambria Math" panose="02040503050406030204" pitchFamily="18" charset="0"/>
                      </a:rPr>
                      <m:t>𝑋</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𝑗</m:t>
                            </m:r>
                            <m:r>
                              <a:rPr lang="zh-CN" altLang="en-US" sz="2400" i="1">
                                <a:latin typeface="Cambria Math" panose="02040503050406030204" pitchFamily="18" charset="0"/>
                              </a:rPr>
                              <m:t>𝜔</m:t>
                            </m:r>
                          </m:sup>
                        </m:sSup>
                      </m:e>
                    </m:d>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m:t>
                        </m:r>
                      </m:sub>
                      <m:sup>
                        <m:r>
                          <a:rPr lang="zh-CN" altLang="en-US" sz="2400">
                            <a:latin typeface="Cambria Math" panose="02040503050406030204" pitchFamily="18" charset="0"/>
                          </a:rPr>
                          <m:t>∞</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1">
                                <a:latin typeface="Cambria Math" panose="02040503050406030204" pitchFamily="18" charset="0"/>
                              </a:rPr>
                              <m:t>𝑎</m:t>
                            </m:r>
                          </m:sub>
                        </m:sSub>
                        <m:d>
                          <m:dPr>
                            <m:begChr m:val="["/>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𝑗</m:t>
                            </m:r>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𝜔</m:t>
                                    </m:r>
                                  </m:num>
                                  <m:den>
                                    <m:r>
                                      <a:rPr lang="zh-CN" altLang="en-US" sz="2400" i="1">
                                        <a:latin typeface="Cambria Math" panose="02040503050406030204" pitchFamily="18" charset="0"/>
                                      </a:rPr>
                                      <m:t>𝑇</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𝑇</m:t>
                                    </m:r>
                                  </m:den>
                                </m:f>
                                <m:r>
                                  <a:rPr lang="zh-CN" altLang="en-US" sz="2400" i="1">
                                    <a:latin typeface="Cambria Math" panose="02040503050406030204" pitchFamily="18" charset="0"/>
                                  </a:rPr>
                                  <m:t>𝑚</m:t>
                                </m:r>
                              </m:e>
                            </m:d>
                          </m:e>
                        </m:d>
                      </m:e>
                    </m:nary>
                  </m:oMath>
                </a14:m>
                <a:r>
                  <a:rPr lang="en-US" altLang="zh-CN" sz="2400" i="1" dirty="0" smtClean="0">
                    <a:latin typeface="Cambria Math" panose="02040503050406030204" pitchFamily="18" charset="0"/>
                  </a:rPr>
                  <a:t> </a:t>
                </a:r>
              </a:p>
              <a:p>
                <a:pPr marL="0" indent="0">
                  <a:buNone/>
                </a:pPr>
                <a:r>
                  <a:rPr lang="en-US" altLang="zh-CN" sz="2400" dirty="0" smtClean="0"/>
                  <a:t>                  </a:t>
                </a:r>
                <a14:m>
                  <m:oMath xmlns:m="http://schemas.openxmlformats.org/officeDocument/2006/math">
                    <m:r>
                      <a:rPr lang="en-US" altLang="zh-CN" sz="2400" i="1">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nary>
                      <m:naryPr>
                        <m:chr m:val="∑"/>
                        <m:limLoc m:val="undOvr"/>
                        <m:grow m:val="on"/>
                        <m:ctrlPr>
                          <a:rPr lang="zh-CN" altLang="en-US" sz="2400" i="1" smtClean="0">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m:t>
                        </m:r>
                      </m:sub>
                      <m:sup>
                        <m:r>
                          <a:rPr lang="zh-CN" altLang="en-US" sz="2400">
                            <a:latin typeface="Cambria Math" panose="02040503050406030204" pitchFamily="18" charset="0"/>
                          </a:rPr>
                          <m:t>∞</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1">
                                <a:latin typeface="Cambria Math" panose="02040503050406030204" pitchFamily="18" charset="0"/>
                              </a:rPr>
                              <m:t>𝑎</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𝑗</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𝜔</m:t>
                                </m:r>
                              </m:num>
                              <m:den>
                                <m:r>
                                  <a:rPr lang="zh-CN" altLang="en-US" sz="2400" i="1">
                                    <a:latin typeface="Cambria Math" panose="02040503050406030204" pitchFamily="18" charset="0"/>
                                  </a:rPr>
                                  <m:t>𝑇</m:t>
                                </m:r>
                              </m:den>
                            </m:f>
                          </m:e>
                        </m:d>
                      </m:e>
                    </m:nary>
                    <m:r>
                      <a:rPr lang="en-US" altLang="zh-CN" sz="2400" b="1"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m:t>
                        </m:r>
                      </m:sub>
                      <m:sup>
                        <m:r>
                          <a:rPr lang="zh-CN" altLang="en-US" sz="2400">
                            <a:latin typeface="Cambria Math" panose="02040503050406030204" pitchFamily="18" charset="0"/>
                          </a:rPr>
                          <m:t>∞</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1">
                                <a:latin typeface="Cambria Math" panose="02040503050406030204" pitchFamily="18" charset="0"/>
                              </a:rPr>
                              <m:t>𝑎</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𝑗</m:t>
                            </m:r>
                            <m:r>
                              <a:rPr lang="zh-CN" altLang="en-US" sz="2400" i="1">
                                <a:latin typeface="Cambria Math" panose="02040503050406030204" pitchFamily="18" charset="0"/>
                              </a:rPr>
                              <m:t>𝛺</m:t>
                            </m:r>
                          </m:e>
                        </m:d>
                      </m:e>
                    </m:nary>
                  </m:oMath>
                </a14:m>
                <a:endParaRPr lang="en-US" altLang="zh-CN" sz="2400" i="1" dirty="0" smtClean="0">
                  <a:latin typeface="Cambria Math" panose="02040503050406030204" pitchFamily="18" charset="0"/>
                </a:endParaRPr>
              </a:p>
              <a:p>
                <a:pPr marL="0" indent="0">
                  <a:buNone/>
                </a:pPr>
                <a:r>
                  <a:rPr lang="zh-CN" altLang="en-US" sz="2400" dirty="0"/>
                  <a:t>记</a:t>
                </a:r>
                <a14:m>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𝑋</m:t>
                                </m:r>
                              </m:e>
                            </m:acc>
                          </m:e>
                          <m:sub>
                            <m:r>
                              <a:rPr lang="zh-CN" altLang="en-US" sz="2400" i="1">
                                <a:latin typeface="Cambria Math" panose="02040503050406030204" pitchFamily="18" charset="0"/>
                              </a:rPr>
                              <m:t>𝑎</m:t>
                            </m:r>
                          </m:sub>
                        </m:sSub>
                        <m:r>
                          <a:rPr lang="zh-CN" altLang="en-US" sz="2400">
                            <a:latin typeface="Cambria Math" panose="02040503050406030204" pitchFamily="18" charset="0"/>
                          </a:rPr>
                          <m:t>(</m:t>
                        </m:r>
                        <m:r>
                          <a:rPr lang="zh-CN" altLang="en-US" sz="2400" i="1">
                            <a:latin typeface="Cambria Math" panose="02040503050406030204" pitchFamily="18" charset="0"/>
                          </a:rPr>
                          <m:t>𝑗</m:t>
                        </m:r>
                        <m:r>
                          <a:rPr lang="zh-CN" altLang="en-US" sz="2400" i="1">
                            <a:latin typeface="Cambria Math" panose="02040503050406030204" pitchFamily="18" charset="0"/>
                          </a:rPr>
                          <m:t>𝛺</m:t>
                        </m:r>
                      </m:e>
                    </m:d>
                    <m:r>
                      <a:rPr lang="en-US" altLang="zh-CN" sz="2400" b="1" i="1" smtClean="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m:t>
                        </m:r>
                      </m:sub>
                      <m:sup>
                        <m:r>
                          <a:rPr lang="zh-CN" altLang="en-US" sz="2400">
                            <a:latin typeface="Cambria Math" panose="02040503050406030204" pitchFamily="18" charset="0"/>
                          </a:rPr>
                          <m:t>∞</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1">
                                <a:latin typeface="Cambria Math" panose="02040503050406030204" pitchFamily="18" charset="0"/>
                              </a:rPr>
                              <m:t>𝑎</m:t>
                            </m:r>
                          </m:sub>
                        </m:sSub>
                        <m:d>
                          <m:dPr>
                            <m:begChr m:val="["/>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𝑗</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𝛺</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𝑇</m:t>
                                    </m:r>
                                  </m:den>
                                </m:f>
                                <m:r>
                                  <a:rPr lang="zh-CN" altLang="en-US" sz="2400" i="1">
                                    <a:latin typeface="Cambria Math" panose="02040503050406030204" pitchFamily="18" charset="0"/>
                                  </a:rPr>
                                  <m:t>𝑚</m:t>
                                </m:r>
                              </m:e>
                            </m:d>
                          </m:e>
                        </m:d>
                      </m:e>
                    </m:nary>
                  </m:oMath>
                </a14:m>
                <a:r>
                  <a:rPr lang="zh-CN" altLang="en-US" sz="2400" dirty="0" smtClean="0"/>
                  <a:t>，于是</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𝑋</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d>
                            <m:dPr>
                              <m:begChr m:val=""/>
                              <m:endChr m:val="|"/>
                              <m:ctrlPr>
                                <a:rPr lang="zh-CN" altLang="en-US" sz="2400" i="1">
                                  <a:latin typeface="Cambria Math" panose="02040503050406030204" pitchFamily="18" charset="0"/>
                                </a:rPr>
                              </m:ctrlPr>
                            </m:dPr>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𝑋</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𝑗</m:t>
                                      </m:r>
                                      <m:r>
                                        <a:rPr lang="zh-CN" altLang="en-US" sz="2400" i="1">
                                          <a:latin typeface="Cambria Math" panose="02040503050406030204" pitchFamily="18" charset="0"/>
                                        </a:rPr>
                                        <m:t>𝜔</m:t>
                                      </m:r>
                                    </m:sup>
                                  </m:sSup>
                                </m:e>
                              </m:d>
                            </m:e>
                          </m:d>
                        </m:e>
                        <m:sub>
                          <m:r>
                            <a:rPr lang="zh-CN" altLang="en-US" sz="2400" i="1">
                              <a:latin typeface="Cambria Math" panose="02040503050406030204" pitchFamily="18" charset="0"/>
                            </a:rPr>
                            <m:t>𝜔</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𝑁</m:t>
                              </m:r>
                            </m:den>
                          </m:f>
                          <m:r>
                            <a:rPr lang="zh-CN" altLang="en-US" sz="2400" i="1">
                              <a:latin typeface="Cambria Math" panose="02040503050406030204" pitchFamily="18" charset="0"/>
                            </a:rPr>
                            <m:t>𝑘</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𝑋</m:t>
                              </m:r>
                            </m:e>
                          </m:acc>
                        </m:e>
                        <m:sub>
                          <m:r>
                            <a:rPr lang="zh-CN" altLang="en-US" sz="2400" i="1">
                              <a:latin typeface="Cambria Math" panose="02040503050406030204" pitchFamily="18" charset="0"/>
                            </a:rPr>
                            <m:t>𝑎</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𝑗</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𝑁𝑇</m:t>
                              </m:r>
                            </m:den>
                          </m:f>
                          <m:r>
                            <a:rPr lang="zh-CN" altLang="en-US" sz="2400" i="1">
                              <a:latin typeface="Cambria Math" panose="02040503050406030204" pitchFamily="18" charset="0"/>
                            </a:rPr>
                            <m:t>𝑘</m:t>
                          </m:r>
                        </m:e>
                      </m:d>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𝑋</m:t>
                              </m:r>
                            </m:e>
                          </m:acc>
                        </m:e>
                        <m:sub>
                          <m:r>
                            <a:rPr lang="zh-CN" altLang="en-US" sz="2400" i="1">
                              <a:latin typeface="Cambria Math" panose="02040503050406030204" pitchFamily="18" charset="0"/>
                            </a:rPr>
                            <m:t>𝑎</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𝑗</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sSub>
                                <m:sSubPr>
                                  <m:ctrlPr>
                                    <a:rPr lang="zh-CN" altLang="en-US"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𝑇</m:t>
                                  </m:r>
                                </m:e>
                                <m:sub>
                                  <m:r>
                                    <a:rPr lang="zh-CN" altLang="en-US" sz="2400" i="1">
                                      <a:solidFill>
                                        <a:srgbClr val="FF0000"/>
                                      </a:solidFill>
                                      <a:latin typeface="Cambria Math" panose="02040503050406030204" pitchFamily="18" charset="0"/>
                                    </a:rPr>
                                    <m:t>𝑝</m:t>
                                  </m:r>
                                </m:sub>
                              </m:sSub>
                            </m:den>
                          </m:f>
                          <m:r>
                            <a:rPr lang="zh-CN" altLang="en-US" sz="2400" i="1">
                              <a:latin typeface="Cambria Math" panose="02040503050406030204" pitchFamily="18" charset="0"/>
                            </a:rPr>
                            <m:t>𝑘</m:t>
                          </m:r>
                        </m:e>
                      </m:d>
                    </m:oMath>
                  </m:oMathPara>
                </a14:m>
                <a:endParaRPr lang="en-US" altLang="zh-CN" sz="2400" dirty="0" smtClean="0"/>
              </a:p>
              <a:p>
                <a:pPr marL="0" indent="0">
                  <a:buNone/>
                </a:pPr>
                <a:r>
                  <a:rPr lang="zh-CN" altLang="en-US" sz="2400" dirty="0" smtClean="0"/>
                  <a:t>以大家比较习惯的频率</a:t>
                </a:r>
                <a14:m>
                  <m:oMath xmlns:m="http://schemas.openxmlformats.org/officeDocument/2006/math">
                    <m:r>
                      <a:rPr lang="zh-CN" altLang="en-US" sz="2400" i="1">
                        <a:latin typeface="Cambria Math" panose="02040503050406030204" pitchFamily="18" charset="0"/>
                      </a:rPr>
                      <m:t>𝑓</m:t>
                    </m:r>
                  </m:oMath>
                </a14:m>
                <a:r>
                  <a:rPr lang="zh-CN" altLang="en-US" sz="2400" dirty="0" smtClean="0"/>
                  <a:t>为自变量，则</a:t>
                </a:r>
                <a14:m>
                  <m:oMath xmlns:m="http://schemas.openxmlformats.org/officeDocument/2006/math">
                    <m:r>
                      <a:rPr lang="zh-CN" altLang="en-US" sz="2400" i="1">
                        <a:latin typeface="Cambria Math" panose="02040503050406030204" pitchFamily="18" charset="0"/>
                      </a:rPr>
                      <m:t>𝛺</m:t>
                    </m:r>
                    <m:r>
                      <a:rPr lang="en-US" altLang="zh-CN" sz="2400" b="1" i="1" smtClean="0">
                        <a:latin typeface="Cambria Math" panose="02040503050406030204" pitchFamily="18" charset="0"/>
                      </a:rPr>
                      <m:t>=</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m:t>
                    </m:r>
                  </m:oMath>
                </a14:m>
                <a:r>
                  <a:rPr lang="zh-CN" altLang="en-US" sz="2400" dirty="0" smtClean="0"/>
                  <a:t>，则</a:t>
                </a:r>
                <a:endParaRPr lang="en-US" altLang="zh-CN" sz="2400" dirty="0" smtClean="0"/>
              </a:p>
              <a:p>
                <a:pPr marL="0" indent="0">
                  <a:buNone/>
                </a:pPr>
                <a14:m>
                  <m:oMath xmlns:m="http://schemas.openxmlformats.org/officeDocument/2006/math">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𝑁𝑇</m:t>
                        </m:r>
                      </m:den>
                    </m:f>
                    <m:r>
                      <a:rPr lang="zh-CN" altLang="en-US" sz="2400" i="1">
                        <a:latin typeface="Cambria Math" panose="02040503050406030204" pitchFamily="18" charset="0"/>
                      </a:rPr>
                      <m:t>𝑘</m:t>
                    </m:r>
                    <m:r>
                      <a:rPr lang="en-US" altLang="zh-CN" sz="2400" b="1" i="1" smtClean="0">
                        <a:latin typeface="Cambria Math" panose="02040503050406030204" pitchFamily="18" charset="0"/>
                      </a:rPr>
                      <m:t>=</m:t>
                    </m:r>
                  </m:oMath>
                </a14:m>
                <a:r>
                  <a:rPr lang="zh-CN" altLang="en-US" sz="2400" dirty="0"/>
                  <a:t> </a:t>
                </a:r>
                <a14:m>
                  <m:oMath xmlns:m="http://schemas.openxmlformats.org/officeDocument/2006/math">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m:t>
                    </m:r>
                  </m:oMath>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071"/>
                </a:stretch>
              </a:blipFill>
            </p:spPr>
            <p:txBody>
              <a:bodyPr/>
              <a:lstStyle/>
              <a:p>
                <a:r>
                  <a:rPr lang="zh-CN" altLang="en-US">
                    <a:noFill/>
                  </a:rPr>
                  <a:t> </a:t>
                </a:r>
              </a:p>
            </p:txBody>
          </p:sp>
        </mc:Fallback>
      </mc:AlternateContent>
      <p:grpSp>
        <p:nvGrpSpPr>
          <p:cNvPr id="20" name="组合 19"/>
          <p:cNvGrpSpPr/>
          <p:nvPr/>
        </p:nvGrpSpPr>
        <p:grpSpPr>
          <a:xfrm>
            <a:off x="457200" y="1667470"/>
            <a:ext cx="1558800" cy="542330"/>
            <a:chOff x="457200" y="1219200"/>
            <a:chExt cx="1558800" cy="542330"/>
          </a:xfrm>
        </p:grpSpPr>
        <p:cxnSp>
          <p:nvCxnSpPr>
            <p:cNvPr id="11" name="直接箭头连接符 10"/>
            <p:cNvCxnSpPr/>
            <p:nvPr/>
          </p:nvCxnSpPr>
          <p:spPr bwMode="auto">
            <a:xfrm>
              <a:off x="1332000" y="1604665"/>
              <a:ext cx="684000"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12" name="矩形 11"/>
                <p:cNvSpPr/>
                <p:nvPr/>
              </p:nvSpPr>
              <p:spPr>
                <a:xfrm>
                  <a:off x="1406145" y="1219200"/>
                  <a:ext cx="4988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𝓕</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406145" y="1219200"/>
                  <a:ext cx="498855"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57200" y="1299865"/>
                  <a:ext cx="8799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𝑛</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457200" y="1299865"/>
                  <a:ext cx="879984" cy="461665"/>
                </a:xfrm>
                <a:prstGeom prst="rect">
                  <a:avLst/>
                </a:prstGeom>
                <a:blipFill>
                  <a:blip r:embed="rId4"/>
                  <a:stretch>
                    <a:fillRect t="-127632" r="-79167" b="-197368"/>
                  </a:stretch>
                </a:blipFill>
              </p:spPr>
              <p:txBody>
                <a:bodyPr/>
                <a:lstStyle/>
                <a:p>
                  <a:r>
                    <a:rPr lang="zh-CN" altLang="en-US">
                      <a:noFill/>
                    </a:rPr>
                    <a:t> </a:t>
                  </a:r>
                </a:p>
              </p:txBody>
            </p:sp>
          </mc:Fallback>
        </mc:AlternateContent>
      </p:grpSp>
      <p:grpSp>
        <p:nvGrpSpPr>
          <p:cNvPr id="19" name="组合 18"/>
          <p:cNvGrpSpPr/>
          <p:nvPr/>
        </p:nvGrpSpPr>
        <p:grpSpPr>
          <a:xfrm>
            <a:off x="402308" y="1057870"/>
            <a:ext cx="2798092" cy="542330"/>
            <a:chOff x="381000" y="685800"/>
            <a:chExt cx="2798092" cy="542330"/>
          </a:xfrm>
        </p:grpSpPr>
        <mc:AlternateContent xmlns:mc="http://schemas.openxmlformats.org/markup-compatibility/2006" xmlns:a14="http://schemas.microsoft.com/office/drawing/2010/main">
          <mc:Choice Requires="a14">
            <p:sp>
              <p:nvSpPr>
                <p:cNvPr id="14" name="矩形 13"/>
                <p:cNvSpPr/>
                <p:nvPr/>
              </p:nvSpPr>
              <p:spPr>
                <a:xfrm>
                  <a:off x="381000" y="762000"/>
                  <a:ext cx="947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a:rPr lang="zh-CN" altLang="en-US" i="1">
                                <a:latin typeface="Cambria Math" panose="02040503050406030204" pitchFamily="18" charset="0"/>
                              </a:rPr>
                              <m:t>𝑥</m:t>
                            </m:r>
                            <m:r>
                              <a:rPr lang="en-US" altLang="zh-CN" b="1" i="1" baseline="-25000" smtClean="0">
                                <a:latin typeface="Cambria Math" panose="02040503050406030204" pitchFamily="18" charset="0"/>
                              </a:rPr>
                              <m:t>𝒂</m:t>
                            </m:r>
                            <m:r>
                              <a:rPr lang="zh-CN" altLang="en-US">
                                <a:latin typeface="Cambria Math" panose="02040503050406030204" pitchFamily="18" charset="0"/>
                              </a:rPr>
                              <m:t>(</m:t>
                            </m:r>
                            <m:r>
                              <a:rPr lang="en-US" altLang="zh-CN" b="1" i="1" smtClean="0">
                                <a:latin typeface="Cambria Math" panose="02040503050406030204" pitchFamily="18" charset="0"/>
                              </a:rPr>
                              <m:t>𝒕</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81000" y="762000"/>
                  <a:ext cx="947182" cy="461665"/>
                </a:xfrm>
                <a:prstGeom prst="rect">
                  <a:avLst/>
                </a:prstGeom>
                <a:blipFill>
                  <a:blip r:embed="rId5"/>
                  <a:stretch>
                    <a:fillRect t="-127632" r="-73548" b="-197368"/>
                  </a:stretch>
                </a:blipFill>
              </p:spPr>
              <p:txBody>
                <a:bodyPr/>
                <a:lstStyle/>
                <a:p>
                  <a:r>
                    <a:rPr lang="zh-CN" altLang="en-US">
                      <a:noFill/>
                    </a:rPr>
                    <a:t> </a:t>
                  </a:r>
                </a:p>
              </p:txBody>
            </p:sp>
          </mc:Fallback>
        </mc:AlternateContent>
        <p:cxnSp>
          <p:nvCxnSpPr>
            <p:cNvPr id="15" name="直接箭头连接符 14"/>
            <p:cNvCxnSpPr/>
            <p:nvPr/>
          </p:nvCxnSpPr>
          <p:spPr bwMode="auto">
            <a:xfrm>
              <a:off x="1295400" y="1071265"/>
              <a:ext cx="684000"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16" name="矩形 15"/>
                <p:cNvSpPr/>
                <p:nvPr/>
              </p:nvSpPr>
              <p:spPr>
                <a:xfrm>
                  <a:off x="1369545" y="685800"/>
                  <a:ext cx="4988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𝓕</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1369545" y="685800"/>
                  <a:ext cx="498855"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981200" y="766465"/>
                  <a:ext cx="11978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𝑎</m:t>
                            </m:r>
                          </m:sub>
                        </m:sSub>
                        <m:r>
                          <a:rPr lang="en-US" altLang="zh-CN" b="1" i="1" smtClean="0">
                            <a:latin typeface="Cambria Math" panose="02040503050406030204" pitchFamily="18" charset="0"/>
                          </a:rPr>
                          <m:t>(</m:t>
                        </m:r>
                        <m:r>
                          <a:rPr lang="zh-CN" altLang="en-US" i="1">
                            <a:latin typeface="Cambria Math" panose="02040503050406030204" pitchFamily="18" charset="0"/>
                          </a:rPr>
                          <m:t>𝑗</m:t>
                        </m:r>
                        <m:r>
                          <a:rPr lang="zh-CN" altLang="en-US" i="1">
                            <a:latin typeface="Cambria Math" panose="02040503050406030204" pitchFamily="18" charset="0"/>
                          </a:rPr>
                          <m:t>𝛺</m:t>
                        </m:r>
                        <m:r>
                          <a:rPr lang="en-US" altLang="zh-CN" b="1" i="1" smtClean="0">
                            <a:latin typeface="Cambria Math" panose="02040503050406030204" pitchFamily="18" charset="0"/>
                          </a:rPr>
                          <m:t>)</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981200" y="766465"/>
                  <a:ext cx="1197892" cy="461665"/>
                </a:xfrm>
                <a:prstGeom prst="rect">
                  <a:avLst/>
                </a:prstGeom>
                <a:blipFill>
                  <a:blip r:embed="rId7"/>
                  <a:stretch>
                    <a:fillRect r="-508" b="-19737"/>
                  </a:stretch>
                </a:blipFill>
              </p:spPr>
              <p:txBody>
                <a:bodyPr/>
                <a:lstStyle/>
                <a:p>
                  <a:r>
                    <a:rPr lang="zh-CN" altLang="en-US">
                      <a:noFill/>
                    </a:rPr>
                    <a:t> </a:t>
                  </a:r>
                </a:p>
              </p:txBody>
            </p:sp>
          </mc:Fallback>
        </mc:AlternateContent>
      </p:grpSp>
      <p:cxnSp>
        <p:nvCxnSpPr>
          <p:cNvPr id="27" name="直接箭头连接符 26"/>
          <p:cNvCxnSpPr/>
          <p:nvPr/>
        </p:nvCxnSpPr>
        <p:spPr bwMode="auto">
          <a:xfrm>
            <a:off x="2000708" y="6096000"/>
            <a:ext cx="684000"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8" name="矩形 27"/>
              <p:cNvSpPr/>
              <p:nvPr/>
            </p:nvSpPr>
            <p:spPr>
              <a:xfrm>
                <a:off x="2743200" y="5786145"/>
                <a:ext cx="1720023" cy="706412"/>
              </a:xfrm>
              <a:prstGeom prst="rect">
                <a:avLst/>
              </a:prstGeom>
            </p:spPr>
            <p:txBody>
              <a:bodyPr wrap="none">
                <a:spAutoFit/>
              </a:bodyPr>
              <a:lstStyle/>
              <a:p>
                <a14:m>
                  <m:oMath xmlns:m="http://schemas.openxmlformats.org/officeDocument/2006/math">
                    <m:f>
                      <m:fPr>
                        <m:ctrlPr>
                          <a:rPr lang="zh-CN" altLang="en-US" i="1" smtClean="0">
                            <a:latin typeface="Cambria Math" panose="02040503050406030204" pitchFamily="18" charset="0"/>
                          </a:rPr>
                        </m:ctrlPr>
                      </m:fPr>
                      <m:num>
                        <m:r>
                          <a:rPr lang="zh-CN" altLang="en-US" i="1">
                            <a:latin typeface="Cambria Math" panose="02040503050406030204" pitchFamily="18" charset="0"/>
                          </a:rPr>
                          <m:t>𝑘</m:t>
                        </m:r>
                      </m:num>
                      <m:den>
                        <m:r>
                          <a:rPr lang="zh-CN" altLang="en-US" i="1">
                            <a:latin typeface="Cambria Math" panose="02040503050406030204" pitchFamily="18" charset="0"/>
                          </a:rPr>
                          <m:t>𝑁𝑇</m:t>
                        </m:r>
                      </m:den>
                    </m:f>
                    <m:r>
                      <a:rPr lang="en-US" altLang="zh-CN" i="1">
                        <a:latin typeface="Cambria Math" panose="02040503050406030204" pitchFamily="18" charset="0"/>
                      </a:rPr>
                      <m:t>=</m:t>
                    </m:r>
                  </m:oMath>
                </a14:m>
                <a:r>
                  <a:rPr lang="zh-CN" altLang="en-US" dirty="0"/>
                  <a:t> </a:t>
                </a:r>
                <a14:m>
                  <m:oMath xmlns:m="http://schemas.openxmlformats.org/officeDocument/2006/math">
                    <m:r>
                      <a:rPr lang="zh-CN" altLang="en-US" i="1">
                        <a:latin typeface="Cambria Math" panose="02040503050406030204" pitchFamily="18" charset="0"/>
                      </a:rPr>
                      <m:t>𝑓</m:t>
                    </m:r>
                    <m:r>
                      <a:rPr lang="en-US" altLang="zh-CN" b="1" i="1" smtClean="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𝑘</m:t>
                        </m:r>
                      </m:num>
                      <m:den>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𝑇</m:t>
                            </m:r>
                          </m:e>
                          <m:sub>
                            <m:r>
                              <a:rPr lang="zh-CN" altLang="en-US" i="1">
                                <a:solidFill>
                                  <a:schemeClr val="tx1"/>
                                </a:solidFill>
                                <a:latin typeface="Cambria Math" panose="02040503050406030204" pitchFamily="18" charset="0"/>
                              </a:rPr>
                              <m:t>𝑝</m:t>
                            </m:r>
                          </m:sub>
                        </m:sSub>
                      </m:den>
                    </m:f>
                  </m:oMath>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2743200" y="5786145"/>
                <a:ext cx="1720023" cy="70641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534185" y="5692349"/>
                <a:ext cx="2434000" cy="937051"/>
              </a:xfrm>
              <a:prstGeom prst="rect">
                <a:avLst/>
              </a:prstGeom>
            </p:spPr>
            <p:txBody>
              <a:bodyPr wrap="none">
                <a:spAutoFit/>
              </a:bodyPr>
              <a:lstStyle/>
              <a:p>
                <a14:m>
                  <m:oMath xmlns:m="http://schemas.openxmlformats.org/officeDocument/2006/math">
                    <m:r>
                      <a:rPr lang="en-US" altLang="zh-CN" sz="2000" i="1" smtClean="0">
                        <a:solidFill>
                          <a:srgbClr val="0000CC"/>
                        </a:solidFill>
                        <a:latin typeface="Cambria Math" panose="02040503050406030204" pitchFamily="18" charset="0"/>
                      </a:rPr>
                      <m:t>𝑭</m:t>
                    </m:r>
                    <m:r>
                      <a:rPr lang="en-US" altLang="zh-CN" sz="2000" b="1" i="1" smtClean="0">
                        <a:solidFill>
                          <a:srgbClr val="0000CC"/>
                        </a:solidFill>
                        <a:latin typeface="Cambria Math" panose="02040503050406030204" pitchFamily="18" charset="0"/>
                      </a:rPr>
                      <m:t>=</m:t>
                    </m:r>
                    <m:f>
                      <m:fPr>
                        <m:ctrlPr>
                          <a:rPr lang="zh-CN" altLang="en-US" sz="2000" i="1" smtClean="0">
                            <a:solidFill>
                              <a:srgbClr val="0000CC"/>
                            </a:solidFill>
                            <a:latin typeface="Cambria Math" panose="02040503050406030204" pitchFamily="18" charset="0"/>
                          </a:rPr>
                        </m:ctrlPr>
                      </m:fPr>
                      <m:num>
                        <m:r>
                          <a:rPr lang="en-US" altLang="zh-CN" sz="2000" b="1" i="1" smtClean="0">
                            <a:solidFill>
                              <a:srgbClr val="0000CC"/>
                            </a:solidFill>
                            <a:latin typeface="Cambria Math" panose="02040503050406030204" pitchFamily="18" charset="0"/>
                          </a:rPr>
                          <m:t>𝟏</m:t>
                        </m:r>
                      </m:num>
                      <m:den>
                        <m:sSub>
                          <m:sSubPr>
                            <m:ctrlPr>
                              <a:rPr lang="zh-CN" altLang="en-US" sz="2000" i="1">
                                <a:solidFill>
                                  <a:srgbClr val="0000CC"/>
                                </a:solidFill>
                                <a:latin typeface="Cambria Math" panose="02040503050406030204" pitchFamily="18" charset="0"/>
                              </a:rPr>
                            </m:ctrlPr>
                          </m:sSubPr>
                          <m:e>
                            <m:r>
                              <a:rPr lang="zh-CN" altLang="en-US" sz="2000" i="1">
                                <a:solidFill>
                                  <a:srgbClr val="0000CC"/>
                                </a:solidFill>
                                <a:latin typeface="Cambria Math" panose="02040503050406030204" pitchFamily="18" charset="0"/>
                              </a:rPr>
                              <m:t>𝑇</m:t>
                            </m:r>
                          </m:e>
                          <m:sub>
                            <m:r>
                              <a:rPr lang="zh-CN" altLang="en-US" sz="2000" i="1">
                                <a:solidFill>
                                  <a:srgbClr val="0000CC"/>
                                </a:solidFill>
                                <a:latin typeface="Cambria Math" panose="02040503050406030204" pitchFamily="18" charset="0"/>
                              </a:rPr>
                              <m:t>𝑝</m:t>
                            </m:r>
                          </m:sub>
                        </m:sSub>
                      </m:den>
                    </m:f>
                  </m:oMath>
                </a14:m>
                <a:r>
                  <a:rPr lang="zh-CN" altLang="en-US" sz="2000" dirty="0" smtClean="0">
                    <a:latin typeface="宋体" panose="02010600030101010101" pitchFamily="2" charset="-122"/>
                    <a:ea typeface="宋体" panose="02010600030101010101" pitchFamily="2" charset="-122"/>
                  </a:rPr>
                  <a:t>为频率分辨率</a:t>
                </a:r>
                <a:endParaRPr lang="en-US" altLang="zh-CN" sz="2000" dirty="0" smtClean="0">
                  <a:latin typeface="宋体" panose="02010600030101010101" pitchFamily="2" charset="-122"/>
                  <a:ea typeface="宋体" panose="02010600030101010101" pitchFamily="2" charset="-122"/>
                </a:endParaRPr>
              </a:p>
              <a:p>
                <a14:m>
                  <m:oMath xmlns:m="http://schemas.openxmlformats.org/officeDocument/2006/math">
                    <m:sSub>
                      <m:sSubPr>
                        <m:ctrlPr>
                          <a:rPr lang="zh-CN" altLang="en-US" sz="2000" i="1" smtClean="0">
                            <a:solidFill>
                              <a:srgbClr val="0000CC"/>
                            </a:solidFill>
                            <a:latin typeface="Cambria Math" panose="02040503050406030204" pitchFamily="18" charset="0"/>
                          </a:rPr>
                        </m:ctrlPr>
                      </m:sSubPr>
                      <m:e>
                        <m:r>
                          <a:rPr lang="zh-CN" altLang="en-US" sz="2000" i="1">
                            <a:solidFill>
                              <a:srgbClr val="0000CC"/>
                            </a:solidFill>
                            <a:latin typeface="Cambria Math" panose="02040503050406030204" pitchFamily="18" charset="0"/>
                          </a:rPr>
                          <m:t>𝑇</m:t>
                        </m:r>
                      </m:e>
                      <m:sub>
                        <m:r>
                          <a:rPr lang="zh-CN" altLang="en-US" sz="2000" i="1">
                            <a:solidFill>
                              <a:srgbClr val="0000CC"/>
                            </a:solidFill>
                            <a:latin typeface="Cambria Math" panose="02040503050406030204" pitchFamily="18" charset="0"/>
                          </a:rPr>
                          <m:t>𝑝</m:t>
                        </m:r>
                      </m:sub>
                    </m:sSub>
                  </m:oMath>
                </a14:m>
                <a:r>
                  <a:rPr lang="zh-CN" altLang="en-US" sz="2000" dirty="0" smtClean="0">
                    <a:latin typeface="宋体" panose="02010600030101010101" pitchFamily="2" charset="-122"/>
                    <a:ea typeface="宋体" panose="02010600030101010101" pitchFamily="2" charset="-122"/>
                  </a:rPr>
                  <a:t>为观测时间长度</a:t>
                </a:r>
                <a:endParaRPr lang="zh-CN" altLang="en-US" sz="2000" dirty="0">
                  <a:latin typeface="宋体" panose="02010600030101010101" pitchFamily="2" charset="-122"/>
                  <a:ea typeface="宋体" panose="02010600030101010101" pitchFamily="2"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6534185" y="5692349"/>
                <a:ext cx="2434000" cy="937051"/>
              </a:xfrm>
              <a:prstGeom prst="rect">
                <a:avLst/>
              </a:prstGeom>
              <a:blipFill>
                <a:blip r:embed="rId9"/>
                <a:stretch>
                  <a:fillRect r="-2506" b="-64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5821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DFT</a:t>
            </a:r>
            <a:r>
              <a:rPr lang="zh-CN" altLang="en-US" dirty="0" smtClean="0"/>
              <a:t>分析连续信号频谱原理</a:t>
            </a:r>
            <a:endParaRPr lang="zh-CN" altLang="en-US" dirty="0"/>
          </a:p>
        </p:txBody>
      </p:sp>
      <p:pic>
        <p:nvPicPr>
          <p:cNvPr id="10" name="图片 9"/>
          <p:cNvPicPr>
            <a:picLocks noChangeAspect="1"/>
          </p:cNvPicPr>
          <p:nvPr/>
        </p:nvPicPr>
        <p:blipFill>
          <a:blip r:embed="rId2"/>
          <a:stretch>
            <a:fillRect/>
          </a:stretch>
        </p:blipFill>
        <p:spPr>
          <a:xfrm>
            <a:off x="214437" y="1219200"/>
            <a:ext cx="8777163" cy="5105400"/>
          </a:xfrm>
          <a:prstGeom prst="rect">
            <a:avLst/>
          </a:prstGeom>
        </p:spPr>
      </p:pic>
    </p:spTree>
    <p:extLst>
      <p:ext uri="{BB962C8B-B14F-4D97-AF65-F5344CB8AC3E}">
        <p14:creationId xmlns:p14="http://schemas.microsoft.com/office/powerpoint/2010/main" val="1863829511"/>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DFT</a:t>
            </a:r>
            <a:r>
              <a:rPr lang="zh-CN" altLang="en-US" dirty="0" smtClean="0"/>
              <a:t>分析连续信号的参数选择原则</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000" dirty="0" smtClean="0"/>
                  <a:t>设信号最高频率为</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𝑐</m:t>
                        </m:r>
                      </m:sub>
                    </m:sSub>
                  </m:oMath>
                </a14:m>
                <a:r>
                  <a:rPr lang="zh-CN" altLang="en-US" sz="2000" dirty="0" smtClean="0"/>
                  <a:t>，则采样频率要求</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r>
                      <a:rPr lang="zh-CN" altLang="en-US" sz="2000">
                        <a:latin typeface="Cambria Math" panose="02040503050406030204" pitchFamily="18" charset="0"/>
                      </a:rPr>
                      <m:t>≥2</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𝑐</m:t>
                        </m:r>
                      </m:sub>
                    </m:sSub>
                  </m:oMath>
                </a14:m>
                <a:r>
                  <a:rPr lang="zh-CN" altLang="en-US" sz="2000" dirty="0" smtClean="0"/>
                  <a:t>。谱分辨率为</a:t>
                </a:r>
                <a14:m>
                  <m:oMath xmlns:m="http://schemas.openxmlformats.org/officeDocument/2006/math">
                    <m:f>
                      <m:fPr>
                        <m:type m:val="lin"/>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en-US" altLang="zh-CN" sz="2000" b="1" i="1" smtClean="0">
                                <a:latin typeface="Cambria Math" panose="02040503050406030204" pitchFamily="18" charset="0"/>
                              </a:rPr>
                              <m:t>𝑭</m:t>
                            </m:r>
                            <m:r>
                              <a:rPr lang="zh-CN" altLang="en-US" sz="2000">
                                <a:latin typeface="Cambria Math" panose="02040503050406030204" pitchFamily="18" charset="0"/>
                              </a:rPr>
                              <m:t>=</m:t>
                            </m:r>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num>
                      <m:den>
                        <m:r>
                          <a:rPr lang="zh-CN" altLang="en-US" sz="2000" i="1">
                            <a:latin typeface="Cambria Math" panose="02040503050406030204" pitchFamily="18" charset="0"/>
                          </a:rPr>
                          <m:t>𝑁</m:t>
                        </m:r>
                      </m:den>
                    </m:f>
                  </m:oMath>
                </a14:m>
                <a:r>
                  <a:rPr lang="zh-CN" altLang="en-US" sz="2000" dirty="0" smtClean="0"/>
                  <a:t>，</a:t>
                </a:r>
                <a14:m>
                  <m:oMath xmlns:m="http://schemas.openxmlformats.org/officeDocument/2006/math">
                    <m:r>
                      <a:rPr lang="zh-CN" altLang="en-US" sz="2000" i="1">
                        <a:latin typeface="Cambria Math" panose="02040503050406030204" pitchFamily="18" charset="0"/>
                      </a:rPr>
                      <m:t>𝑁</m:t>
                    </m:r>
                  </m:oMath>
                </a14:m>
                <a:r>
                  <a:rPr lang="zh-CN" altLang="en-US" sz="2000" dirty="0" smtClean="0"/>
                  <a:t>为</a:t>
                </a:r>
                <a:r>
                  <a:rPr lang="en-US" altLang="zh-CN" sz="2000" dirty="0" smtClean="0"/>
                  <a:t>DFT</a:t>
                </a:r>
                <a:r>
                  <a:rPr lang="zh-CN" altLang="en-US" sz="2000" dirty="0" smtClean="0"/>
                  <a:t>分析的点数。</a:t>
                </a:r>
                <a:endParaRPr lang="en-US" altLang="zh-CN" sz="2000" dirty="0" smtClean="0"/>
              </a:p>
              <a:p>
                <a:pPr marL="0" indent="0">
                  <a:buNone/>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𝛥</m:t>
                      </m:r>
                      <m:r>
                        <a:rPr lang="zh-CN" altLang="en-US" sz="2000" i="1">
                          <a:latin typeface="Cambria Math" panose="02040503050406030204" pitchFamily="18" charset="0"/>
                        </a:rPr>
                        <m:t>𝑓</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num>
                        <m:den>
                          <m:r>
                            <a:rPr lang="zh-CN" altLang="en-US" sz="2000" i="1">
                              <a:latin typeface="Cambria Math" panose="02040503050406030204" pitchFamily="18" charset="0"/>
                            </a:rPr>
                            <m:t>𝑁</m:t>
                          </m:r>
                        </m:den>
                      </m:f>
                    </m:oMath>
                  </m:oMathPara>
                </a14:m>
                <a:endParaRPr lang="en-US" altLang="zh-CN" sz="2000" dirty="0" smtClean="0"/>
              </a:p>
              <a:p>
                <a:r>
                  <a:rPr lang="zh-CN" altLang="en-US" sz="2000" dirty="0"/>
                  <a:t>于是为</a:t>
                </a:r>
                <a:r>
                  <a:rPr lang="zh-CN" altLang="en-US" sz="2000" dirty="0" smtClean="0"/>
                  <a:t>增大频率分辨率，</a:t>
                </a:r>
                <a:r>
                  <a:rPr lang="zh-CN" altLang="en-US" sz="2000" dirty="0"/>
                  <a:t>要求减小</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oMath>
                </a14:m>
                <a:r>
                  <a:rPr lang="zh-CN" altLang="en-US" sz="2000" dirty="0"/>
                  <a:t>。但是减小</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oMath>
                </a14:m>
                <a:r>
                  <a:rPr lang="zh-CN" altLang="en-US" sz="2000" dirty="0"/>
                  <a:t>，会引起谱分析范围变小，可能导致频谱混叠失真。</a:t>
                </a:r>
                <a:endParaRPr lang="en-US" altLang="zh-CN" sz="2000" dirty="0"/>
              </a:p>
              <a:p>
                <a:r>
                  <a:rPr lang="zh-CN" altLang="en-US" sz="2000" dirty="0"/>
                  <a:t>如果</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r>
                      <a:rPr lang="zh-CN" altLang="en-US" sz="2000" i="1">
                        <a:latin typeface="Cambria Math" panose="02040503050406030204" pitchFamily="18" charset="0"/>
                      </a:rPr>
                      <m:t>不</m:t>
                    </m:r>
                  </m:oMath>
                </a14:m>
                <a:r>
                  <a:rPr lang="zh-CN" altLang="en-US" sz="2000" dirty="0" smtClean="0"/>
                  <a:t>变，则要求增大</a:t>
                </a:r>
                <a14:m>
                  <m:oMath xmlns:m="http://schemas.openxmlformats.org/officeDocument/2006/math">
                    <m:r>
                      <a:rPr lang="zh-CN" altLang="en-US" sz="2000" i="1">
                        <a:latin typeface="Cambria Math" panose="02040503050406030204" pitchFamily="18" charset="0"/>
                      </a:rPr>
                      <m:t>𝑁</m:t>
                    </m:r>
                  </m:oMath>
                </a14:m>
                <a:r>
                  <a:rPr lang="zh-CN" altLang="en-US" sz="2000" dirty="0" smtClean="0"/>
                  <a:t>，相当于延长信号的采样总时间</a:t>
                </a:r>
                <a:r>
                  <a:rPr lang="en-US" altLang="zh-CN" sz="2000" dirty="0" smtClean="0"/>
                  <a:t>(</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𝑇</m:t>
                        </m:r>
                      </m:e>
                      <m:sub>
                        <m:r>
                          <a:rPr lang="zh-CN" altLang="en-US" sz="2000" i="1">
                            <a:latin typeface="Cambria Math" panose="02040503050406030204" pitchFamily="18" charset="0"/>
                          </a:rPr>
                          <m:t>𝑝</m:t>
                        </m:r>
                      </m:sub>
                    </m:sSub>
                    <m:r>
                      <a:rPr lang="en-US" altLang="zh-CN" sz="2000" b="1" i="1" smtClean="0">
                        <a:latin typeface="Cambria Math" panose="02040503050406030204" pitchFamily="18" charset="0"/>
                      </a:rPr>
                      <m:t>=</m:t>
                    </m:r>
                    <m:r>
                      <a:rPr lang="zh-CN" altLang="en-US" sz="2000" i="1">
                        <a:latin typeface="Cambria Math" panose="02040503050406030204" pitchFamily="18" charset="0"/>
                      </a:rPr>
                      <m:t>𝑁𝑇</m:t>
                    </m:r>
                  </m:oMath>
                </a14:m>
                <a:r>
                  <a:rPr lang="en-US" altLang="zh-CN" sz="2000" dirty="0" smtClean="0"/>
                  <a:t>)</a:t>
                </a:r>
                <a:r>
                  <a:rPr lang="zh-CN" altLang="en-US" sz="2000" dirty="0" smtClean="0"/>
                  <a:t>。</a:t>
                </a:r>
                <a:endParaRPr lang="en-US" altLang="zh-CN" sz="2000" dirty="0" smtClean="0"/>
              </a:p>
              <a:p>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𝑇</m:t>
                        </m:r>
                      </m:e>
                      <m:sub>
                        <m:r>
                          <a:rPr lang="zh-CN" altLang="en-US" sz="2000" i="1">
                            <a:latin typeface="Cambria Math" panose="02040503050406030204" pitchFamily="18" charset="0"/>
                          </a:rPr>
                          <m:t>𝑝</m:t>
                        </m:r>
                      </m:sub>
                    </m:sSub>
                  </m:oMath>
                </a14:m>
                <a:r>
                  <a:rPr lang="zh-CN" altLang="en-US" sz="2000" dirty="0" smtClean="0"/>
                  <a:t>和</a:t>
                </a:r>
                <a14:m>
                  <m:oMath xmlns:m="http://schemas.openxmlformats.org/officeDocument/2006/math">
                    <m:r>
                      <a:rPr lang="zh-CN" altLang="en-US" sz="2000" i="1">
                        <a:latin typeface="Cambria Math" panose="02040503050406030204" pitchFamily="18" charset="0"/>
                      </a:rPr>
                      <m:t>𝑁</m:t>
                    </m:r>
                  </m:oMath>
                </a14:m>
                <a:r>
                  <a:rPr lang="zh-CN" altLang="en-US" sz="2000" dirty="0" smtClean="0"/>
                  <a:t>的选择准则：</a:t>
                </a:r>
                <a:endParaRPr lang="en-US" altLang="zh-CN" sz="2000" dirty="0" smtClean="0"/>
              </a:p>
              <a:p>
                <a:pPr marL="0" indent="0">
                  <a:buNone/>
                </a:pPr>
                <a14:m>
                  <m:oMathPara xmlns:m="http://schemas.openxmlformats.org/officeDocument/2006/math">
                    <m:oMathParaPr>
                      <m:jc m:val="centerGroup"/>
                    </m:oMathParaPr>
                    <m:oMath xmlns:m="http://schemas.openxmlformats.org/officeDocument/2006/math">
                      <m:r>
                        <a:rPr lang="zh-CN" altLang="en-US" sz="2000" i="1" smtClean="0">
                          <a:solidFill>
                            <a:srgbClr val="FF0000"/>
                          </a:solidFill>
                          <a:latin typeface="Cambria Math" panose="02040503050406030204" pitchFamily="18" charset="0"/>
                        </a:rPr>
                        <m:t>𝑁</m:t>
                      </m:r>
                      <m:r>
                        <a:rPr lang="zh-CN" altLang="en-US" sz="2000">
                          <a:solidFill>
                            <a:srgbClr val="FF0000"/>
                          </a:solidFill>
                          <a:latin typeface="Cambria Math" panose="02040503050406030204" pitchFamily="18" charset="0"/>
                        </a:rPr>
                        <m:t>&gt;</m:t>
                      </m:r>
                      <m:f>
                        <m:fPr>
                          <m:ctrlPr>
                            <a:rPr lang="zh-CN" altLang="en-US" sz="2000" i="1">
                              <a:solidFill>
                                <a:srgbClr val="FF0000"/>
                              </a:solidFill>
                              <a:latin typeface="Cambria Math" panose="02040503050406030204" pitchFamily="18" charset="0"/>
                            </a:rPr>
                          </m:ctrlPr>
                        </m:fPr>
                        <m:num>
                          <m:r>
                            <a:rPr lang="zh-CN" altLang="en-US" sz="2000">
                              <a:solidFill>
                                <a:srgbClr val="FF0000"/>
                              </a:solidFill>
                              <a:latin typeface="Cambria Math" panose="02040503050406030204" pitchFamily="18" charset="0"/>
                            </a:rPr>
                            <m:t>2</m:t>
                          </m:r>
                          <m:sSub>
                            <m:sSubPr>
                              <m:ctrlPr>
                                <a:rPr lang="zh-CN" altLang="en-US"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𝑓</m:t>
                              </m:r>
                            </m:e>
                            <m:sub>
                              <m:r>
                                <a:rPr lang="zh-CN" altLang="en-US" sz="2000" i="1">
                                  <a:solidFill>
                                    <a:srgbClr val="FF0000"/>
                                  </a:solidFill>
                                  <a:latin typeface="Cambria Math" panose="02040503050406030204" pitchFamily="18" charset="0"/>
                                </a:rPr>
                                <m:t>𝑐</m:t>
                              </m:r>
                            </m:sub>
                          </m:sSub>
                        </m:num>
                        <m:den>
                          <m:r>
                            <a:rPr lang="zh-CN" altLang="en-US" sz="2000" i="1">
                              <a:solidFill>
                                <a:srgbClr val="FF0000"/>
                              </a:solidFill>
                              <a:latin typeface="Cambria Math" panose="02040503050406030204" pitchFamily="18" charset="0"/>
                            </a:rPr>
                            <m:t>𝐹</m:t>
                          </m:r>
                        </m:den>
                      </m:f>
                    </m:oMath>
                  </m:oMathPara>
                </a14:m>
                <a:endParaRPr lang="en-US" altLang="zh-CN" sz="2000" dirty="0" smtClean="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zh-CN" altLang="en-US"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𝑇</m:t>
                          </m:r>
                        </m:e>
                        <m:sub>
                          <m:r>
                            <a:rPr lang="zh-CN" altLang="en-US" sz="2000" i="1">
                              <a:solidFill>
                                <a:srgbClr val="FF0000"/>
                              </a:solidFill>
                              <a:latin typeface="Cambria Math" panose="02040503050406030204" pitchFamily="18" charset="0"/>
                            </a:rPr>
                            <m:t>𝑝</m:t>
                          </m:r>
                        </m:sub>
                      </m:sSub>
                      <m:r>
                        <a:rPr lang="zh-CN" altLang="en-US" sz="2000">
                          <a:solidFill>
                            <a:srgbClr val="FF0000"/>
                          </a:solidFill>
                          <a:latin typeface="Cambria Math" panose="02040503050406030204" pitchFamily="18" charset="0"/>
                        </a:rPr>
                        <m:t>≥</m:t>
                      </m:r>
                      <m:f>
                        <m:fPr>
                          <m:ctrlPr>
                            <a:rPr lang="zh-CN" altLang="en-US" sz="2000" i="1">
                              <a:solidFill>
                                <a:srgbClr val="FF0000"/>
                              </a:solidFill>
                              <a:latin typeface="Cambria Math" panose="02040503050406030204" pitchFamily="18" charset="0"/>
                            </a:rPr>
                          </m:ctrlPr>
                        </m:fPr>
                        <m:num>
                          <m:r>
                            <a:rPr lang="zh-CN" altLang="en-US" sz="2000">
                              <a:solidFill>
                                <a:srgbClr val="FF0000"/>
                              </a:solidFill>
                              <a:latin typeface="Cambria Math" panose="02040503050406030204" pitchFamily="18" charset="0"/>
                            </a:rPr>
                            <m:t>1</m:t>
                          </m:r>
                        </m:num>
                        <m:den>
                          <m:r>
                            <a:rPr lang="zh-CN" altLang="en-US" sz="2000" i="1">
                              <a:solidFill>
                                <a:srgbClr val="FF0000"/>
                              </a:solidFill>
                              <a:latin typeface="Cambria Math" panose="02040503050406030204" pitchFamily="18" charset="0"/>
                            </a:rPr>
                            <m:t>𝐹</m:t>
                          </m:r>
                        </m:den>
                      </m:f>
                    </m:oMath>
                  </m:oMathPara>
                </a14:m>
                <a:endParaRPr lang="zh-CN" altLang="en-US" sz="20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000" t="-7566" r="-3143"/>
                </a:stretch>
              </a:blipFill>
            </p:spPr>
            <p:txBody>
              <a:bodyPr/>
              <a:lstStyle/>
              <a:p>
                <a:r>
                  <a:rPr lang="zh-CN" altLang="en-US">
                    <a:noFill/>
                  </a:rPr>
                  <a:t> </a:t>
                </a:r>
              </a:p>
            </p:txBody>
          </p:sp>
        </mc:Fallback>
      </mc:AlternateContent>
      <p:sp>
        <p:nvSpPr>
          <p:cNvPr id="12" name="矩形 11"/>
          <p:cNvSpPr/>
          <p:nvPr/>
        </p:nvSpPr>
        <p:spPr>
          <a:xfrm>
            <a:off x="3926118" y="3038316"/>
            <a:ext cx="184731" cy="461665"/>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1823353174"/>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举例</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例</a:t>
                </a:r>
                <a:r>
                  <a:rPr lang="en-US" altLang="zh-CN" sz="2400" dirty="0" smtClean="0"/>
                  <a:t>3.4.2 </a:t>
                </a:r>
                <a:r>
                  <a:rPr lang="zh-CN" altLang="en-US" sz="2400" dirty="0" smtClean="0"/>
                  <a:t>对</a:t>
                </a:r>
                <a:r>
                  <a:rPr lang="zh-CN" altLang="en-US" sz="2400" dirty="0" smtClean="0">
                    <a:solidFill>
                      <a:srgbClr val="FF0000"/>
                    </a:solidFill>
                  </a:rPr>
                  <a:t>实</a:t>
                </a:r>
                <a:r>
                  <a:rPr lang="zh-CN" altLang="en-US" sz="2400" dirty="0" smtClean="0"/>
                  <a:t>信号进行谱分析，要求谱分辨率</a:t>
                </a:r>
                <a14:m>
                  <m:oMath xmlns:m="http://schemas.openxmlformats.org/officeDocument/2006/math">
                    <m:r>
                      <a:rPr lang="en-US" altLang="zh-CN" sz="2400" b="0" i="1" smtClean="0">
                        <a:latin typeface="Cambria Math" panose="02040503050406030204" pitchFamily="18" charset="0"/>
                      </a:rPr>
                      <m:t>𝐹</m:t>
                    </m:r>
                    <m:r>
                      <a:rPr lang="zh-CN" altLang="en-US" sz="2400">
                        <a:latin typeface="Cambria Math" panose="02040503050406030204" pitchFamily="18" charset="0"/>
                      </a:rPr>
                      <m:t>≤</m:t>
                    </m:r>
                    <m:r>
                      <a:rPr lang="en-US" altLang="zh-CN" sz="2400" b="0" i="1" smtClean="0">
                        <a:latin typeface="Cambria Math" panose="02040503050406030204" pitchFamily="18" charset="0"/>
                      </a:rPr>
                      <m:t>10</m:t>
                    </m:r>
                    <m:r>
                      <m:rPr>
                        <m:sty m:val="p"/>
                      </m:rPr>
                      <a:rPr lang="en-US" altLang="zh-CN" sz="2400" b="0" i="0" smtClean="0">
                        <a:latin typeface="Cambria Math" panose="02040503050406030204" pitchFamily="18" charset="0"/>
                      </a:rPr>
                      <m:t>Hz</m:t>
                    </m:r>
                    <m:r>
                      <a:rPr lang="zh-CN" altLang="en-US" sz="2400" b="0" i="1">
                        <a:latin typeface="Cambria Math" panose="02040503050406030204" pitchFamily="18" charset="0"/>
                      </a:rPr>
                      <m:t>，</m:t>
                    </m:r>
                  </m:oMath>
                </a14:m>
                <a:r>
                  <a:rPr lang="zh-CN" altLang="en-US" sz="2400" dirty="0" smtClean="0">
                    <a:latin typeface="Times New Roman" panose="02020603050405020304" pitchFamily="18" charset="0"/>
                  </a:rPr>
                  <a:t>信号最高频率</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2.5</m:t>
                    </m:r>
                  </m:oMath>
                </a14:m>
                <a:r>
                  <a:rPr lang="en-US" altLang="zh-CN" sz="2400" b="0" dirty="0" smtClean="0">
                    <a:latin typeface="Times New Roman" panose="02020603050405020304" pitchFamily="18" charset="0"/>
                  </a:rPr>
                  <a:t>kHz</a:t>
                </a:r>
                <a:r>
                  <a:rPr lang="zh-CN" altLang="en-US" sz="2400" dirty="0" smtClean="0">
                    <a:latin typeface="Times New Roman" panose="02020603050405020304" pitchFamily="18" charset="0"/>
                  </a:rPr>
                  <a:t>。试确定最小记录时间</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oMath>
                </a14:m>
                <a:r>
                  <a:rPr lang="zh-CN" altLang="en-US" sz="2400" dirty="0" smtClean="0">
                    <a:latin typeface="Times New Roman" panose="02020603050405020304" pitchFamily="18" charset="0"/>
                  </a:rPr>
                  <a:t>，最大采样间隔</a:t>
                </a:r>
                <a14:m>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𝑇</m:t>
                        </m:r>
                      </m:e>
                      <m:sub>
                        <m:r>
                          <m:rPr>
                            <m:sty m:val="p"/>
                          </m:rPr>
                          <a:rPr lang="en-US" altLang="zh-CN" sz="2400" b="0" i="0" smtClean="0">
                            <a:latin typeface="Cambria Math" panose="02040503050406030204" pitchFamily="18" charset="0"/>
                          </a:rPr>
                          <m:t>m</m:t>
                        </m:r>
                        <m:r>
                          <m:rPr>
                            <m:sty m:val="p"/>
                          </m:rPr>
                          <a:rPr lang="en-US" altLang="zh-CN" sz="2400" b="0" i="0">
                            <a:latin typeface="Cambria Math" panose="02040503050406030204" pitchFamily="18" charset="0"/>
                          </a:rPr>
                          <m:t>ax</m:t>
                        </m:r>
                      </m:sub>
                    </m:sSub>
                  </m:oMath>
                </a14:m>
                <a:r>
                  <a:rPr lang="zh-CN" altLang="en-US" sz="2400" dirty="0" smtClean="0">
                    <a:latin typeface="Times New Roman" panose="02020603050405020304" pitchFamily="18" charset="0"/>
                  </a:rPr>
                  <a:t>，最小采样点数</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en-US" altLang="zh-CN" sz="2400" smtClean="0">
                            <a:latin typeface="Cambria Math" panose="02040503050406030204" pitchFamily="18" charset="0"/>
                          </a:rPr>
                          <m:t>𝐦𝐢𝐧</m:t>
                        </m:r>
                      </m:sub>
                    </m:sSub>
                  </m:oMath>
                </a14:m>
                <a:r>
                  <a:rPr lang="zh-CN" altLang="en-US" sz="2400" dirty="0" smtClean="0">
                    <a:latin typeface="Times New Roman" panose="02020603050405020304" pitchFamily="18" charset="0"/>
                  </a:rPr>
                  <a:t>。如果</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oMath>
                </a14:m>
                <a:r>
                  <a:rPr lang="zh-CN" altLang="en-US" sz="2400" dirty="0" smtClean="0">
                    <a:latin typeface="Times New Roman" panose="02020603050405020304" pitchFamily="18" charset="0"/>
                  </a:rPr>
                  <a:t>不变，要求谱分辨率提高</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倍，最小采样点数和最小记录时间是多少？</a:t>
                </a:r>
                <a:endParaRPr lang="en-US" altLang="zh-CN" sz="2400" dirty="0" smtClean="0">
                  <a:latin typeface="Times New Roman" panose="02020603050405020304" pitchFamily="18" charset="0"/>
                </a:endParaRPr>
              </a:p>
              <a:p>
                <a:r>
                  <a:rPr lang="zh-CN" altLang="en-US" sz="2400" dirty="0" smtClean="0">
                    <a:latin typeface="Times New Roman" panose="02020603050405020304" pitchFamily="18" charset="0"/>
                  </a:rPr>
                  <a:t>解：</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𝐹</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10</m:t>
                        </m:r>
                      </m:den>
                    </m:f>
                    <m:r>
                      <a:rPr lang="zh-CN" altLang="en-US" sz="2400">
                        <a:latin typeface="Cambria Math" panose="02040503050406030204" pitchFamily="18" charset="0"/>
                      </a:rPr>
                      <m:t>=0.1</m:t>
                    </m:r>
                    <m:r>
                      <a:rPr lang="zh-CN" altLang="en-US" sz="2400" i="1">
                        <a:latin typeface="Cambria Math" panose="02040503050406030204" pitchFamily="18" charset="0"/>
                      </a:rPr>
                      <m:t>𝑠</m:t>
                    </m:r>
                    <m:r>
                      <a:rPr lang="zh-CN" altLang="en-US" sz="2400" i="1">
                        <a:latin typeface="Cambria Math" panose="02040503050406030204" pitchFamily="18" charset="0"/>
                      </a:rPr>
                      <m:t>，</m:t>
                    </m:r>
                  </m:oMath>
                </a14:m>
                <a:r>
                  <a:rPr lang="zh-CN" altLang="en-US" sz="2400" dirty="0" smtClean="0">
                    <a:latin typeface="Times New Roman" panose="02020603050405020304" pitchFamily="18" charset="0"/>
                  </a:rPr>
                  <a:t>因此</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r>
                      <a:rPr lang="en-US" altLang="zh-CN" sz="2400" b="0" i="1" smtClean="0">
                        <a:latin typeface="Cambria Math" panose="02040503050406030204" pitchFamily="18" charset="0"/>
                      </a:rPr>
                      <m:t>=</m:t>
                    </m:r>
                  </m:oMath>
                </a14:m>
                <a:r>
                  <a:rPr lang="en-US" altLang="zh-CN" sz="2400" b="0" dirty="0" smtClean="0">
                    <a:latin typeface="Times New Roman" panose="02020603050405020304" pitchFamily="18" charset="0"/>
                  </a:rPr>
                  <a:t>0.1s</a:t>
                </a:r>
                <a:r>
                  <a:rPr lang="zh-CN" altLang="en-US"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marL="0" indent="0">
                  <a:buNone/>
                </a:pP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根据</a:t>
                </a:r>
                <a:r>
                  <a:rPr lang="en-US" altLang="zh-CN" sz="2400" dirty="0" err="1" smtClean="0">
                    <a:latin typeface="Times New Roman" panose="02020603050405020304" pitchFamily="18" charset="0"/>
                  </a:rPr>
                  <a:t>Nyquist</a:t>
                </a:r>
                <a:r>
                  <a:rPr lang="zh-CN" altLang="en-US" sz="2400" dirty="0" smtClean="0">
                    <a:latin typeface="Times New Roman" panose="02020603050405020304" pitchFamily="18" charset="0"/>
                  </a:rPr>
                  <a:t>采样定理，</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sub>
                    </m:sSub>
                    <m:r>
                      <a:rPr lang="zh-CN" altLang="en-US" sz="240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r>
                      <a:rPr lang="zh-CN" altLang="en-US" sz="2400" i="1">
                        <a:latin typeface="Cambria Math" panose="02040503050406030204" pitchFamily="18" charset="0"/>
                      </a:rPr>
                      <m:t>，</m:t>
                    </m:r>
                  </m:oMath>
                </a14:m>
                <a:r>
                  <a:rPr lang="zh-CN" altLang="en-US" sz="2400" dirty="0" smtClean="0">
                    <a:latin typeface="Times New Roman" panose="02020603050405020304" pitchFamily="18" charset="0"/>
                  </a:rPr>
                  <a:t>所以</a:t>
                </a:r>
                <a:endParaRPr lang="en-US" altLang="zh-CN" sz="2400" dirty="0" smtClean="0">
                  <a:latin typeface="Times New Roman" panose="02020603050405020304" pitchFamily="18" charset="0"/>
                </a:endParaRP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m:rPr>
                            <m:sty m:val="p"/>
                          </m:rPr>
                          <a:rPr lang="en-US" altLang="zh-CN" sz="2400" b="0">
                            <a:latin typeface="Cambria Math" panose="02040503050406030204" pitchFamily="18" charset="0"/>
                          </a:rPr>
                          <m:t>max</m:t>
                        </m:r>
                      </m:sub>
                    </m:sSub>
                    <m:r>
                      <a:rPr lang="en-US" altLang="zh-CN" sz="2400" b="0"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r>
                              <m:rPr>
                                <m:sty m:val="p"/>
                              </m:rPr>
                              <a:rPr lang="zh-CN" altLang="en-US" sz="2400">
                                <a:latin typeface="Cambria Math" panose="02040503050406030204" pitchFamily="18" charset="0"/>
                              </a:rPr>
                              <m:t>min</m:t>
                            </m:r>
                          </m:sub>
                        </m:sSub>
                      </m:den>
                    </m:f>
                  </m:oMath>
                </a14:m>
                <a:r>
                  <a:rPr lang="en-US" altLang="zh-CN" sz="2400" dirty="0" smtClean="0">
                    <a:latin typeface="Times New Roman" panose="02020603050405020304" pitchFamily="18" charset="0"/>
                  </a:rPr>
                  <a:t>=</a:t>
                </a:r>
                <a:r>
                  <a:rPr lang="zh-CN" altLang="en-US" sz="2400" dirty="0"/>
                  <a:t> </a:t>
                </a:r>
                <a14:m>
                  <m:oMath xmlns:m="http://schemas.openxmlformats.org/officeDocument/2006/math">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0.2</m:t>
                    </m:r>
                    <m:r>
                      <a:rPr lang="en-US" altLang="zh-CN" sz="2400" b="0" i="1">
                        <a:latin typeface="Cambria Math" panose="02040503050406030204" pitchFamily="18" charset="0"/>
                      </a:rPr>
                      <m:t>𝑒</m:t>
                    </m:r>
                  </m:oMath>
                </a14:m>
                <a:r>
                  <a:rPr lang="en-US" altLang="zh-CN" sz="2400" b="0" dirty="0" smtClean="0">
                    <a:latin typeface="Times New Roman" panose="02020603050405020304" pitchFamily="18" charset="0"/>
                  </a:rPr>
                  <a:t>-3s</a:t>
                </a:r>
                <a:r>
                  <a:rPr lang="en-US" altLang="zh-CN" sz="2400" dirty="0" smtClean="0">
                    <a:latin typeface="Times New Roman" panose="02020603050405020304" pitchFamily="18" charset="0"/>
                  </a:rPr>
                  <a:t> </a:t>
                </a: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m:rPr>
                            <m:sty m:val="p"/>
                          </m:rPr>
                          <a:rPr lang="zh-CN" altLang="en-US" sz="2400">
                            <a:latin typeface="Cambria Math" panose="02040503050406030204" pitchFamily="18" charset="0"/>
                          </a:rPr>
                          <m:t>min</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num>
                      <m:den>
                        <m:r>
                          <a:rPr lang="zh-CN" altLang="en-US" sz="2400" i="1">
                            <a:latin typeface="Cambria Math" panose="02040503050406030204" pitchFamily="18" charset="0"/>
                          </a:rPr>
                          <m:t>𝐹</m:t>
                        </m:r>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500</m:t>
                    </m:r>
                  </m:oMath>
                </a14:m>
                <a:r>
                  <a:rPr lang="en-US" altLang="zh-CN" sz="2400" dirty="0" smtClean="0">
                    <a:latin typeface="Times New Roman" panose="02020603050405020304" pitchFamily="18" charset="0"/>
                  </a:rPr>
                  <a:t> </a:t>
                </a:r>
                <a:endParaRPr lang="en-US" altLang="zh-CN" sz="2400" dirty="0">
                  <a:latin typeface="Times New Roman" panose="02020603050405020304" pitchFamily="18" charset="0"/>
                </a:endParaRPr>
              </a:p>
              <a:p>
                <a:pPr marL="0" indent="0">
                  <a:buNone/>
                </a:pPr>
                <a:r>
                  <a:rPr lang="zh-CN" altLang="en-US" sz="2400" dirty="0" smtClean="0">
                    <a:latin typeface="Times New Roman" panose="02020603050405020304" pitchFamily="18" charset="0"/>
                  </a:rPr>
                  <a:t>   如果频率分辨率要求提高一倍？</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m:rPr>
                            <m:sty m:val="p"/>
                          </m:rPr>
                          <a:rPr lang="zh-CN" altLang="en-US" sz="2400">
                            <a:latin typeface="Cambria Math" panose="02040503050406030204" pitchFamily="18" charset="0"/>
                          </a:rPr>
                          <m:t>min</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num>
                      <m:den>
                        <m:r>
                          <a:rPr lang="en-US" altLang="zh-CN" sz="2400" b="1" i="1" smtClean="0">
                            <a:latin typeface="Cambria Math" panose="02040503050406030204" pitchFamily="18" charset="0"/>
                          </a:rPr>
                          <m:t>𝟓</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10</m:t>
                    </m:r>
                    <m:r>
                      <a:rPr lang="en-US" altLang="zh-CN" sz="2400" b="0" i="1">
                        <a:latin typeface="Cambria Math" panose="02040503050406030204" pitchFamily="18" charset="0"/>
                      </a:rPr>
                      <m:t>00</m:t>
                    </m:r>
                  </m:oMath>
                </a14:m>
                <a:r>
                  <a:rPr lang="zh-CN" altLang="en-US" sz="2400" dirty="0" smtClean="0">
                    <a:latin typeface="Times New Roman" panose="02020603050405020304" pitchFamily="18" charset="0"/>
                  </a:rPr>
                  <a:t>，</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r>
                      <a:rPr lang="en-US" altLang="zh-CN" sz="2400" b="1"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en-US" altLang="zh-CN" sz="2400" b="1" i="0" smtClean="0">
                            <a:latin typeface="Cambria Math" panose="02040503050406030204" pitchFamily="18" charset="0"/>
                          </a:rPr>
                          <m:t>𝟓</m:t>
                        </m:r>
                      </m:den>
                    </m:f>
                    <m:r>
                      <a:rPr lang="en-US" altLang="zh-CN" sz="2400" b="0" i="1">
                        <a:latin typeface="Cambria Math" panose="02040503050406030204" pitchFamily="18" charset="0"/>
                      </a:rPr>
                      <m:t>=</m:t>
                    </m:r>
                  </m:oMath>
                </a14:m>
                <a:r>
                  <a:rPr lang="en-US" altLang="zh-CN" sz="2400" b="0" dirty="0" smtClean="0">
                    <a:latin typeface="Times New Roman" panose="02020603050405020304" pitchFamily="18" charset="0"/>
                  </a:rPr>
                  <a:t>0.2s</a:t>
                </a:r>
                <a:r>
                  <a:rPr lang="zh-CN" altLang="en-US" sz="2400" b="0" dirty="0" smtClean="0">
                    <a:latin typeface="Times New Roman" panose="02020603050405020304" pitchFamily="18" charset="0"/>
                  </a:rPr>
                  <a:t>。</a:t>
                </a:r>
                <a:r>
                  <a:rPr lang="zh-CN" altLang="en-US" sz="2400" dirty="0" smtClean="0">
                    <a:latin typeface="Times New Roman" panose="02020603050405020304" pitchFamily="18" charset="0"/>
                  </a:rPr>
                  <a:t>如果是复信号呢？</a:t>
                </a:r>
                <a:endParaRPr lang="en-US" altLang="zh-CN" sz="2400" dirty="0" smtClean="0">
                  <a:latin typeface="Times New Roman" panose="02020603050405020304" pitchFamily="18" charset="0"/>
                </a:endParaRPr>
              </a:p>
              <a:p>
                <a:pPr marL="0" indent="0">
                  <a:buNone/>
                </a:pPr>
                <a:endParaRPr lang="en-US" altLang="zh-CN" sz="2400" dirty="0">
                  <a:latin typeface="Times New Roman" panose="02020603050405020304" pitchFamily="18" charset="0"/>
                </a:endParaRPr>
              </a:p>
              <a:p>
                <a:pPr marL="0" indent="0">
                  <a:buNone/>
                </a:pPr>
                <a:endParaRPr lang="en-US" altLang="zh-CN" sz="2400" dirty="0" smtClean="0">
                  <a:latin typeface="Times New Roman" panose="02020603050405020304" pitchFamily="18" charset="0"/>
                </a:endParaRPr>
              </a:p>
              <a:p>
                <a:pPr marL="0" indent="0">
                  <a:buNone/>
                </a:pPr>
                <a:endParaRPr lang="zh-CN" altLang="en-US" sz="2400" dirty="0">
                  <a:latin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r="-71" b="-3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0040636"/>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举例</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对</a:t>
                </a:r>
                <a:r>
                  <a:rPr lang="zh-CN" altLang="en-US" sz="2400" dirty="0">
                    <a:solidFill>
                      <a:srgbClr val="FF0000"/>
                    </a:solidFill>
                  </a:rPr>
                  <a:t>复</a:t>
                </a:r>
                <a:r>
                  <a:rPr lang="zh-CN" altLang="en-US" sz="2400" dirty="0" smtClean="0"/>
                  <a:t>信号进行谱分析，要求谱分辨率</a:t>
                </a:r>
                <a14:m>
                  <m:oMath xmlns:m="http://schemas.openxmlformats.org/officeDocument/2006/math">
                    <m:r>
                      <a:rPr lang="en-US" altLang="zh-CN" sz="2400" b="0" i="1" smtClean="0">
                        <a:latin typeface="Cambria Math" panose="02040503050406030204" pitchFamily="18" charset="0"/>
                      </a:rPr>
                      <m:t>𝐹</m:t>
                    </m:r>
                    <m:r>
                      <a:rPr lang="zh-CN" altLang="en-US" sz="2400">
                        <a:latin typeface="Cambria Math" panose="02040503050406030204" pitchFamily="18" charset="0"/>
                      </a:rPr>
                      <m:t>≤</m:t>
                    </m:r>
                    <m:r>
                      <a:rPr lang="en-US" altLang="zh-CN" sz="2400" b="0" i="1" smtClean="0">
                        <a:latin typeface="Cambria Math" panose="02040503050406030204" pitchFamily="18" charset="0"/>
                      </a:rPr>
                      <m:t>10</m:t>
                    </m:r>
                    <m:r>
                      <m:rPr>
                        <m:sty m:val="p"/>
                      </m:rPr>
                      <a:rPr lang="en-US" altLang="zh-CN" sz="2400" b="0" i="0" smtClean="0">
                        <a:latin typeface="Cambria Math" panose="02040503050406030204" pitchFamily="18" charset="0"/>
                      </a:rPr>
                      <m:t>Hz</m:t>
                    </m:r>
                    <m:r>
                      <a:rPr lang="zh-CN" altLang="en-US" sz="2400" b="0" i="1">
                        <a:latin typeface="Cambria Math" panose="02040503050406030204" pitchFamily="18" charset="0"/>
                      </a:rPr>
                      <m:t>，</m:t>
                    </m:r>
                  </m:oMath>
                </a14:m>
                <a:r>
                  <a:rPr lang="zh-CN" altLang="en-US" sz="2400" dirty="0" smtClean="0">
                    <a:latin typeface="Times New Roman" panose="02020603050405020304" pitchFamily="18" charset="0"/>
                  </a:rPr>
                  <a:t>信号最高频率</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2.5</m:t>
                    </m:r>
                  </m:oMath>
                </a14:m>
                <a:r>
                  <a:rPr lang="en-US" altLang="zh-CN" sz="2400" b="0" dirty="0" smtClean="0">
                    <a:latin typeface="Times New Roman" panose="02020603050405020304" pitchFamily="18" charset="0"/>
                  </a:rPr>
                  <a:t>kHz</a:t>
                </a:r>
                <a:r>
                  <a:rPr lang="zh-CN" altLang="en-US" sz="2400" dirty="0" smtClean="0">
                    <a:latin typeface="Times New Roman" panose="02020603050405020304" pitchFamily="18" charset="0"/>
                  </a:rPr>
                  <a:t>。试确定最小记录时间</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oMath>
                </a14:m>
                <a:r>
                  <a:rPr lang="zh-CN" altLang="en-US" sz="2400" dirty="0" smtClean="0">
                    <a:latin typeface="Times New Roman" panose="02020603050405020304" pitchFamily="18" charset="0"/>
                  </a:rPr>
                  <a:t>，最大采样间隔</a:t>
                </a:r>
                <a14:m>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𝑇</m:t>
                        </m:r>
                      </m:e>
                      <m:sub>
                        <m:r>
                          <m:rPr>
                            <m:sty m:val="p"/>
                          </m:rPr>
                          <a:rPr lang="en-US" altLang="zh-CN" sz="2400" b="0" i="0" smtClean="0">
                            <a:latin typeface="Cambria Math" panose="02040503050406030204" pitchFamily="18" charset="0"/>
                          </a:rPr>
                          <m:t>m</m:t>
                        </m:r>
                        <m:r>
                          <m:rPr>
                            <m:sty m:val="p"/>
                          </m:rPr>
                          <a:rPr lang="en-US" altLang="zh-CN" sz="2400" b="0" i="0">
                            <a:latin typeface="Cambria Math" panose="02040503050406030204" pitchFamily="18" charset="0"/>
                          </a:rPr>
                          <m:t>ax</m:t>
                        </m:r>
                      </m:sub>
                    </m:sSub>
                  </m:oMath>
                </a14:m>
                <a:r>
                  <a:rPr lang="zh-CN" altLang="en-US" sz="2400" dirty="0" smtClean="0">
                    <a:latin typeface="Times New Roman" panose="02020603050405020304" pitchFamily="18" charset="0"/>
                  </a:rPr>
                  <a:t>，最小采样点数</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en-US" altLang="zh-CN" sz="2400" smtClean="0">
                            <a:latin typeface="Cambria Math" panose="02040503050406030204" pitchFamily="18" charset="0"/>
                          </a:rPr>
                          <m:t>𝐦𝐢𝐧</m:t>
                        </m:r>
                      </m:sub>
                    </m:sSub>
                  </m:oMath>
                </a14:m>
                <a:r>
                  <a:rPr lang="zh-CN" altLang="en-US" sz="2400" dirty="0" smtClean="0">
                    <a:latin typeface="Times New Roman" panose="02020603050405020304" pitchFamily="18" charset="0"/>
                  </a:rPr>
                  <a:t>。如果</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oMath>
                </a14:m>
                <a:r>
                  <a:rPr lang="zh-CN" altLang="en-US" sz="2400" dirty="0" smtClean="0">
                    <a:latin typeface="Times New Roman" panose="02020603050405020304" pitchFamily="18" charset="0"/>
                  </a:rPr>
                  <a:t>不变，要求谱分辨率提高</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倍，最小采样点数和最小记录时间是多少？</a:t>
                </a:r>
                <a:endParaRPr lang="en-US" altLang="zh-CN" sz="2400" dirty="0" smtClean="0">
                  <a:latin typeface="Times New Roman" panose="02020603050405020304" pitchFamily="18" charset="0"/>
                </a:endParaRPr>
              </a:p>
              <a:p>
                <a:r>
                  <a:rPr lang="zh-CN" altLang="en-US" sz="2400" dirty="0" smtClean="0">
                    <a:latin typeface="Times New Roman" panose="02020603050405020304" pitchFamily="18" charset="0"/>
                  </a:rPr>
                  <a:t>解：</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𝐹</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10</m:t>
                        </m:r>
                      </m:den>
                    </m:f>
                    <m:r>
                      <a:rPr lang="zh-CN" altLang="en-US" sz="2400">
                        <a:latin typeface="Cambria Math" panose="02040503050406030204" pitchFamily="18" charset="0"/>
                      </a:rPr>
                      <m:t>=0.1</m:t>
                    </m:r>
                    <m:r>
                      <a:rPr lang="zh-CN" altLang="en-US" sz="2400" i="1">
                        <a:latin typeface="Cambria Math" panose="02040503050406030204" pitchFamily="18" charset="0"/>
                      </a:rPr>
                      <m:t>𝑠</m:t>
                    </m:r>
                    <m:r>
                      <a:rPr lang="zh-CN" altLang="en-US" sz="2400" i="1">
                        <a:latin typeface="Cambria Math" panose="02040503050406030204" pitchFamily="18" charset="0"/>
                      </a:rPr>
                      <m:t>，</m:t>
                    </m:r>
                  </m:oMath>
                </a14:m>
                <a:r>
                  <a:rPr lang="zh-CN" altLang="en-US" sz="2400" dirty="0" smtClean="0">
                    <a:latin typeface="Times New Roman" panose="02020603050405020304" pitchFamily="18" charset="0"/>
                  </a:rPr>
                  <a:t>因此</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r>
                      <a:rPr lang="en-US" altLang="zh-CN" sz="2400" b="0" i="1" smtClean="0">
                        <a:latin typeface="Cambria Math" panose="02040503050406030204" pitchFamily="18" charset="0"/>
                      </a:rPr>
                      <m:t>=</m:t>
                    </m:r>
                  </m:oMath>
                </a14:m>
                <a:r>
                  <a:rPr lang="en-US" altLang="zh-CN" sz="2400" b="0" dirty="0" smtClean="0">
                    <a:latin typeface="Times New Roman" panose="02020603050405020304" pitchFamily="18" charset="0"/>
                  </a:rPr>
                  <a:t>0.1s</a:t>
                </a:r>
                <a:r>
                  <a:rPr lang="zh-CN" altLang="en-US"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marL="0" indent="0">
                  <a:buNone/>
                </a:pP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根据</a:t>
                </a:r>
                <a:r>
                  <a:rPr lang="en-US" altLang="zh-CN" sz="2400" dirty="0" err="1" smtClean="0">
                    <a:latin typeface="Times New Roman" panose="02020603050405020304" pitchFamily="18" charset="0"/>
                  </a:rPr>
                  <a:t>Nyquist</a:t>
                </a:r>
                <a:r>
                  <a:rPr lang="zh-CN" altLang="en-US" sz="2400" dirty="0" smtClean="0">
                    <a:latin typeface="Times New Roman" panose="02020603050405020304" pitchFamily="18" charset="0"/>
                  </a:rPr>
                  <a:t>采样定理，</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r>
                      <a:rPr lang="zh-CN" altLang="en-US" sz="2400" i="1">
                        <a:latin typeface="Cambria Math" panose="02040503050406030204" pitchFamily="18" charset="0"/>
                      </a:rPr>
                      <m:t>，</m:t>
                    </m:r>
                  </m:oMath>
                </a14:m>
                <a:r>
                  <a:rPr lang="zh-CN" altLang="en-US" sz="2400" dirty="0" smtClean="0">
                    <a:latin typeface="Times New Roman" panose="02020603050405020304" pitchFamily="18" charset="0"/>
                  </a:rPr>
                  <a:t>所以</a:t>
                </a:r>
                <a:endParaRPr lang="en-US" altLang="zh-CN" sz="2400" dirty="0" smtClean="0">
                  <a:latin typeface="Times New Roman" panose="02020603050405020304" pitchFamily="18" charset="0"/>
                </a:endParaRP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m:rPr>
                            <m:sty m:val="p"/>
                          </m:rPr>
                          <a:rPr lang="en-US" altLang="zh-CN" sz="2400" b="0">
                            <a:latin typeface="Cambria Math" panose="02040503050406030204" pitchFamily="18" charset="0"/>
                          </a:rPr>
                          <m:t>max</m:t>
                        </m:r>
                      </m:sub>
                    </m:sSub>
                    <m:r>
                      <a:rPr lang="en-US" altLang="zh-CN" sz="2400" b="0"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r>
                              <m:rPr>
                                <m:sty m:val="p"/>
                              </m:rPr>
                              <a:rPr lang="zh-CN" altLang="en-US" sz="2400">
                                <a:latin typeface="Cambria Math" panose="02040503050406030204" pitchFamily="18" charset="0"/>
                              </a:rPr>
                              <m:t>min</m:t>
                            </m:r>
                          </m:sub>
                        </m:sSub>
                      </m:den>
                    </m:f>
                  </m:oMath>
                </a14:m>
                <a:r>
                  <a:rPr lang="en-US" altLang="zh-CN" sz="2400" dirty="0" smtClean="0">
                    <a:latin typeface="Times New Roman" panose="02020603050405020304" pitchFamily="18" charset="0"/>
                  </a:rPr>
                  <a:t>=</a:t>
                </a:r>
                <a:r>
                  <a:rPr lang="zh-CN" altLang="en-US" sz="2400" dirty="0"/>
                  <a:t> </a:t>
                </a:r>
                <a14:m>
                  <m:oMath xmlns:m="http://schemas.openxmlformats.org/officeDocument/2006/math">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0.4</m:t>
                    </m:r>
                    <m:r>
                      <a:rPr lang="en-US" altLang="zh-CN" sz="2400" b="0" i="1">
                        <a:latin typeface="Cambria Math" panose="02040503050406030204" pitchFamily="18" charset="0"/>
                      </a:rPr>
                      <m:t>𝑒</m:t>
                    </m:r>
                  </m:oMath>
                </a14:m>
                <a:r>
                  <a:rPr lang="en-US" altLang="zh-CN" sz="2400" b="0" dirty="0" smtClean="0">
                    <a:latin typeface="Times New Roman" panose="02020603050405020304" pitchFamily="18" charset="0"/>
                  </a:rPr>
                  <a:t>-3s</a:t>
                </a:r>
                <a:r>
                  <a:rPr lang="en-US" altLang="zh-CN" sz="2400" dirty="0" smtClean="0">
                    <a:latin typeface="Times New Roman" panose="02020603050405020304" pitchFamily="18" charset="0"/>
                  </a:rPr>
                  <a:t> </a:t>
                </a: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m:rPr>
                            <m:sty m:val="p"/>
                          </m:rPr>
                          <a:rPr lang="zh-CN" altLang="en-US" sz="2400">
                            <a:latin typeface="Cambria Math" panose="02040503050406030204" pitchFamily="18" charset="0"/>
                          </a:rPr>
                          <m:t>min</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num>
                      <m:den>
                        <m:r>
                          <a:rPr lang="zh-CN" altLang="en-US" sz="2400" i="1">
                            <a:latin typeface="Cambria Math" panose="02040503050406030204" pitchFamily="18" charset="0"/>
                          </a:rPr>
                          <m:t>𝐹</m:t>
                        </m:r>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250</m:t>
                    </m:r>
                  </m:oMath>
                </a14:m>
                <a:r>
                  <a:rPr lang="en-US" altLang="zh-CN" sz="2400" dirty="0" smtClean="0">
                    <a:latin typeface="Times New Roman" panose="02020603050405020304" pitchFamily="18" charset="0"/>
                  </a:rPr>
                  <a:t> </a:t>
                </a:r>
                <a:endParaRPr lang="en-US" altLang="zh-CN" sz="2400" dirty="0">
                  <a:latin typeface="Times New Roman" panose="02020603050405020304" pitchFamily="18" charset="0"/>
                </a:endParaRPr>
              </a:p>
              <a:p>
                <a:pPr marL="0" indent="0">
                  <a:buNone/>
                </a:pPr>
                <a:r>
                  <a:rPr lang="zh-CN" altLang="en-US" sz="2400" dirty="0" smtClean="0">
                    <a:latin typeface="Times New Roman" panose="02020603050405020304" pitchFamily="18" charset="0"/>
                  </a:rPr>
                  <a:t>   如果频率分辨率要求提高一倍？</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m:rPr>
                            <m:sty m:val="p"/>
                          </m:rPr>
                          <a:rPr lang="zh-CN" altLang="en-US" sz="2400">
                            <a:latin typeface="Cambria Math" panose="02040503050406030204" pitchFamily="18" charset="0"/>
                          </a:rPr>
                          <m:t>min</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num>
                      <m:den>
                        <m:r>
                          <a:rPr lang="en-US" altLang="zh-CN" sz="2400" b="1" i="1" smtClean="0">
                            <a:latin typeface="Cambria Math" panose="02040503050406030204" pitchFamily="18" charset="0"/>
                          </a:rPr>
                          <m:t>𝟓</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5</m:t>
                    </m:r>
                    <m:r>
                      <a:rPr lang="en-US" altLang="zh-CN" sz="2400" b="0" i="1">
                        <a:latin typeface="Cambria Math" panose="02040503050406030204" pitchFamily="18" charset="0"/>
                      </a:rPr>
                      <m:t>00</m:t>
                    </m:r>
                  </m:oMath>
                </a14:m>
                <a:r>
                  <a:rPr lang="zh-CN" altLang="en-US" sz="2400" dirty="0" smtClean="0">
                    <a:latin typeface="Times New Roman" panose="02020603050405020304" pitchFamily="18" charset="0"/>
                  </a:rPr>
                  <a:t>，</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r>
                      <a:rPr lang="en-US" altLang="zh-CN" sz="2400" b="1"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en-US" altLang="zh-CN" sz="2400" b="1" i="0" smtClean="0">
                            <a:latin typeface="Cambria Math" panose="02040503050406030204" pitchFamily="18" charset="0"/>
                          </a:rPr>
                          <m:t>𝟓</m:t>
                        </m:r>
                      </m:den>
                    </m:f>
                    <m:r>
                      <a:rPr lang="en-US" altLang="zh-CN" sz="2400" b="0" i="1">
                        <a:latin typeface="Cambria Math" panose="02040503050406030204" pitchFamily="18" charset="0"/>
                      </a:rPr>
                      <m:t>=</m:t>
                    </m:r>
                  </m:oMath>
                </a14:m>
                <a:r>
                  <a:rPr lang="en-US" altLang="zh-CN" sz="2400" b="0" dirty="0" smtClean="0">
                    <a:latin typeface="Times New Roman" panose="02020603050405020304" pitchFamily="18" charset="0"/>
                  </a:rPr>
                  <a:t>0.2s</a:t>
                </a:r>
                <a:r>
                  <a:rPr lang="zh-CN" altLang="en-US" sz="2400" b="0" dirty="0" smtClean="0">
                    <a:latin typeface="Times New Roman" panose="02020603050405020304" pitchFamily="18" charset="0"/>
                  </a:rPr>
                  <a:t>。</a:t>
                </a:r>
                <a:endParaRPr lang="en-US" altLang="zh-CN" sz="2400" dirty="0">
                  <a:latin typeface="Times New Roman" panose="02020603050405020304" pitchFamily="18" charset="0"/>
                </a:endParaRPr>
              </a:p>
              <a:p>
                <a:pPr marL="0" indent="0">
                  <a:buNone/>
                </a:pPr>
                <a:endParaRPr lang="en-US" altLang="zh-CN" sz="2400" dirty="0" smtClean="0">
                  <a:latin typeface="Times New Roman" panose="02020603050405020304" pitchFamily="18" charset="0"/>
                </a:endParaRPr>
              </a:p>
              <a:p>
                <a:pPr marL="0" indent="0">
                  <a:buNone/>
                </a:pPr>
                <a:endParaRPr lang="zh-CN" altLang="en-US" sz="2400" dirty="0">
                  <a:latin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r="-71" b="-3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1185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截断效应</a:t>
            </a:r>
            <a:endParaRPr lang="zh-CN" altLang="en-US" dirty="0"/>
          </a:p>
        </p:txBody>
      </p:sp>
      <p:sp>
        <p:nvSpPr>
          <p:cNvPr id="6" name="内容占位符 5"/>
          <p:cNvSpPr>
            <a:spLocks noGrp="1"/>
          </p:cNvSpPr>
          <p:nvPr>
            <p:ph idx="1"/>
          </p:nvPr>
        </p:nvSpPr>
        <p:spPr>
          <a:xfrm>
            <a:off x="304800" y="914400"/>
            <a:ext cx="8534400" cy="5562600"/>
          </a:xfrm>
        </p:spPr>
        <p:txBody>
          <a:bodyPr/>
          <a:lstStyle/>
          <a:p>
            <a:pPr marL="0" indent="0">
              <a:buNone/>
            </a:pPr>
            <a:r>
              <a:rPr lang="en-US" altLang="zh-CN" sz="2000" dirty="0" err="1"/>
              <a:t>Tp</a:t>
            </a:r>
            <a:r>
              <a:rPr lang="en-US" altLang="zh-CN" sz="2000" dirty="0"/>
              <a:t>=8;</a:t>
            </a:r>
          </a:p>
          <a:p>
            <a:pPr marL="0" indent="0">
              <a:buNone/>
            </a:pPr>
            <a:r>
              <a:rPr lang="en-US" altLang="zh-CN" sz="2000" dirty="0"/>
              <a:t>T=0.25;</a:t>
            </a:r>
          </a:p>
          <a:p>
            <a:pPr marL="0" indent="0">
              <a:buNone/>
            </a:pPr>
            <a:r>
              <a:rPr lang="en-US" altLang="zh-CN" sz="2000" dirty="0"/>
              <a:t>hat=sin(pi*((0.25:0.25:8)-4</a:t>
            </a:r>
            <a:r>
              <a:rPr lang="en-US" altLang="zh-CN" sz="2000" dirty="0" smtClean="0"/>
              <a:t>))./…</a:t>
            </a:r>
          </a:p>
          <a:p>
            <a:pPr marL="0" indent="0">
              <a:buNone/>
            </a:pPr>
            <a:r>
              <a:rPr lang="en-US" altLang="zh-CN" sz="2000" dirty="0"/>
              <a:t> </a:t>
            </a:r>
            <a:r>
              <a:rPr lang="en-US" altLang="zh-CN" sz="2000" dirty="0" smtClean="0"/>
              <a:t>    (</a:t>
            </a:r>
            <a:r>
              <a:rPr lang="en-US" altLang="zh-CN" sz="2000" dirty="0"/>
              <a:t>pi*((0.25:0.25:8)-4));</a:t>
            </a:r>
          </a:p>
          <a:p>
            <a:pPr marL="0" indent="0">
              <a:buNone/>
            </a:pPr>
            <a:r>
              <a:rPr lang="en-US" altLang="zh-CN" sz="2000" dirty="0"/>
              <a:t>hat(16)=1;</a:t>
            </a:r>
          </a:p>
          <a:p>
            <a:pPr marL="0" indent="0">
              <a:buNone/>
            </a:pPr>
            <a:r>
              <a:rPr lang="en-US" altLang="zh-CN" sz="2000" dirty="0"/>
              <a:t>figure(1)</a:t>
            </a:r>
          </a:p>
          <a:p>
            <a:pPr marL="0" indent="0">
              <a:buNone/>
            </a:pPr>
            <a:r>
              <a:rPr lang="en-US" altLang="zh-CN" sz="2000" dirty="0"/>
              <a:t>plot(hat)</a:t>
            </a:r>
          </a:p>
          <a:p>
            <a:pPr marL="0" indent="0">
              <a:buNone/>
            </a:pPr>
            <a:r>
              <a:rPr lang="en-US" altLang="zh-CN" sz="2000" dirty="0"/>
              <a:t>figure(2)</a:t>
            </a:r>
          </a:p>
          <a:p>
            <a:pPr marL="0" indent="0">
              <a:buNone/>
            </a:pPr>
            <a:r>
              <a:rPr lang="en-US" altLang="zh-CN" sz="2000" dirty="0" err="1"/>
              <a:t>tt</a:t>
            </a:r>
            <a:r>
              <a:rPr lang="en-US" altLang="zh-CN" sz="2000" dirty="0"/>
              <a:t>=(0:31);</a:t>
            </a:r>
          </a:p>
          <a:p>
            <a:pPr marL="0" indent="0">
              <a:buNone/>
            </a:pPr>
            <a:r>
              <a:rPr lang="en-US" altLang="zh-CN" sz="2000" dirty="0"/>
              <a:t>plot(</a:t>
            </a:r>
            <a:r>
              <a:rPr lang="en-US" altLang="zh-CN" sz="2000" dirty="0" err="1"/>
              <a:t>tt</a:t>
            </a:r>
            <a:r>
              <a:rPr lang="en-US" altLang="zh-CN" sz="2000" dirty="0"/>
              <a:t>,(abs(</a:t>
            </a:r>
            <a:r>
              <a:rPr lang="en-US" altLang="zh-CN" sz="2000" dirty="0" err="1"/>
              <a:t>fft</a:t>
            </a:r>
            <a:r>
              <a:rPr lang="en-US" altLang="zh-CN" sz="2000" dirty="0"/>
              <a:t>(hat))),'o')</a:t>
            </a:r>
          </a:p>
          <a:p>
            <a:pPr marL="0" indent="0">
              <a:buNone/>
            </a:pPr>
            <a:r>
              <a:rPr lang="en-US" altLang="zh-CN" sz="2000" dirty="0" err="1"/>
              <a:t>tt</a:t>
            </a:r>
            <a:r>
              <a:rPr lang="en-US" altLang="zh-CN" sz="2000" dirty="0"/>
              <a:t>=(0:1023)/32;</a:t>
            </a:r>
          </a:p>
          <a:p>
            <a:pPr marL="0" indent="0">
              <a:buNone/>
            </a:pPr>
            <a:r>
              <a:rPr lang="en-US" altLang="zh-CN" sz="2000" dirty="0"/>
              <a:t>hold on</a:t>
            </a:r>
          </a:p>
          <a:p>
            <a:pPr marL="0" indent="0">
              <a:buNone/>
            </a:pPr>
            <a:r>
              <a:rPr lang="en-US" altLang="zh-CN" sz="2000" dirty="0"/>
              <a:t>plot(</a:t>
            </a:r>
            <a:r>
              <a:rPr lang="en-US" altLang="zh-CN" sz="2000" dirty="0" err="1"/>
              <a:t>tt</a:t>
            </a:r>
            <a:r>
              <a:rPr lang="en-US" altLang="zh-CN" sz="2000" dirty="0"/>
              <a:t>,(abs(</a:t>
            </a:r>
            <a:r>
              <a:rPr lang="en-US" altLang="zh-CN" sz="2000" dirty="0" err="1"/>
              <a:t>fft</a:t>
            </a:r>
            <a:r>
              <a:rPr lang="en-US" altLang="zh-CN" sz="2000" dirty="0"/>
              <a:t>(hat,1024))))</a:t>
            </a:r>
          </a:p>
          <a:p>
            <a:pPr marL="0" indent="0">
              <a:buNone/>
            </a:pPr>
            <a:r>
              <a:rPr lang="en-US" altLang="zh-CN" sz="2000" dirty="0"/>
              <a:t>hold off</a:t>
            </a:r>
          </a:p>
          <a:p>
            <a:pPr marL="0" indent="0">
              <a:buNone/>
            </a:pPr>
            <a:r>
              <a:rPr lang="en-US" altLang="zh-CN" sz="2000" dirty="0"/>
              <a:t>axis([0 16 0 5])</a:t>
            </a:r>
            <a:endParaRPr lang="zh-CN" altLang="en-US" sz="2000" dirty="0"/>
          </a:p>
        </p:txBody>
      </p:sp>
      <p:sp>
        <p:nvSpPr>
          <p:cNvPr id="7" name="矩形 6"/>
          <p:cNvSpPr/>
          <p:nvPr/>
        </p:nvSpPr>
        <p:spPr>
          <a:xfrm>
            <a:off x="6934200" y="914400"/>
            <a:ext cx="2032929" cy="461665"/>
          </a:xfrm>
          <a:prstGeom prst="rect">
            <a:avLst/>
          </a:prstGeom>
        </p:spPr>
        <p:txBody>
          <a:bodyPr wrap="none">
            <a:spAutoFit/>
          </a:bodyPr>
          <a:lstStyle/>
          <a:p>
            <a:r>
              <a:rPr lang="zh-CN" altLang="en-US" dirty="0">
                <a:hlinkClick r:id="rId2" action="ppaction://hlinkfile"/>
              </a:rPr>
              <a:t>Fig_3_4_7.m</a:t>
            </a:r>
            <a:endParaRPr lang="zh-CN" altLang="en-US" dirty="0"/>
          </a:p>
        </p:txBody>
      </p:sp>
      <p:pic>
        <p:nvPicPr>
          <p:cNvPr id="8" name="图片 7"/>
          <p:cNvPicPr>
            <a:picLocks noChangeAspect="1"/>
          </p:cNvPicPr>
          <p:nvPr/>
        </p:nvPicPr>
        <p:blipFill>
          <a:blip r:embed="rId3"/>
          <a:stretch>
            <a:fillRect/>
          </a:stretch>
        </p:blipFill>
        <p:spPr>
          <a:xfrm>
            <a:off x="5449019" y="1295400"/>
            <a:ext cx="3831580" cy="2868158"/>
          </a:xfrm>
          <a:prstGeom prst="rect">
            <a:avLst/>
          </a:prstGeom>
        </p:spPr>
      </p:pic>
      <p:pic>
        <p:nvPicPr>
          <p:cNvPr id="9" name="图片 8"/>
          <p:cNvPicPr>
            <a:picLocks noChangeAspect="1"/>
          </p:cNvPicPr>
          <p:nvPr/>
        </p:nvPicPr>
        <p:blipFill>
          <a:blip r:embed="rId4"/>
          <a:stretch>
            <a:fillRect/>
          </a:stretch>
        </p:blipFill>
        <p:spPr>
          <a:xfrm>
            <a:off x="5486400" y="3886200"/>
            <a:ext cx="3831580" cy="2868158"/>
          </a:xfrm>
          <a:prstGeom prst="rect">
            <a:avLst/>
          </a:prstGeom>
        </p:spPr>
      </p:pic>
    </p:spTree>
    <p:extLst>
      <p:ext uri="{BB962C8B-B14F-4D97-AF65-F5344CB8AC3E}">
        <p14:creationId xmlns:p14="http://schemas.microsoft.com/office/powerpoint/2010/main" val="3691849290"/>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线性卷积与循环卷积的关系</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设</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a:t>和</a:t>
                </a:r>
                <a14:m>
                  <m:oMath xmlns:m="http://schemas.openxmlformats.org/officeDocument/2006/math">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oMath>
                </a14:m>
                <a:r>
                  <a:rPr lang="zh-CN" altLang="en-US" sz="2400" dirty="0"/>
                  <a:t>长度分别为</a:t>
                </a:r>
                <a14:m>
                  <m:oMath xmlns:m="http://schemas.openxmlformats.org/officeDocument/2006/math">
                    <m:r>
                      <a:rPr lang="zh-CN" altLang="en-US" sz="2400" i="1">
                        <a:latin typeface="Cambria Math" panose="02040503050406030204" pitchFamily="18" charset="0"/>
                      </a:rPr>
                      <m:t>𝑁</m:t>
                    </m:r>
                  </m:oMath>
                </a14:m>
                <a:r>
                  <a:rPr lang="zh-CN" altLang="en-US" sz="2400" dirty="0"/>
                  <a:t>和</a:t>
                </a:r>
                <a14:m>
                  <m:oMath xmlns:m="http://schemas.openxmlformats.org/officeDocument/2006/math">
                    <m:r>
                      <a:rPr lang="zh-CN" altLang="en-US" sz="2400" i="1">
                        <a:latin typeface="Cambria Math" panose="02040503050406030204" pitchFamily="18" charset="0"/>
                      </a:rPr>
                      <m:t>𝑀</m:t>
                    </m:r>
                  </m:oMath>
                </a14:m>
                <a:r>
                  <a:rPr lang="zh-CN" altLang="en-US" sz="2400" dirty="0" smtClean="0"/>
                  <a:t>，其</a:t>
                </a:r>
                <a:r>
                  <a:rPr lang="zh-CN" altLang="en-US" sz="2400" dirty="0"/>
                  <a:t>线性卷积与</a:t>
                </a:r>
                <a:r>
                  <a:rPr lang="zh-CN" altLang="en-US" sz="2400" dirty="0" smtClean="0"/>
                  <a:t>循环卷积为</a:t>
                </a:r>
                <a:endParaRPr lang="en-US" altLang="zh-CN" sz="2400" dirty="0" smtClean="0"/>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𝑙</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zh-CN" altLang="en-US" sz="2400" i="1">
                            <a:latin typeface="Cambria Math" panose="02040503050406030204" pitchFamily="18" charset="0"/>
                          </a:rPr>
                          <m:t>𝑁</m:t>
                        </m:r>
                        <m:r>
                          <a:rPr lang="zh-CN" altLang="en-US" sz="2400">
                            <a:latin typeface="Cambria Math" panose="02040503050406030204" pitchFamily="18" charset="0"/>
                          </a:rPr>
                          <m:t>−1</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𝑚</m:t>
                            </m:r>
                          </m:e>
                        </m:d>
                      </m:e>
                    </m:nary>
                  </m:oMath>
                </a14:m>
                <a:r>
                  <a:rPr lang="en-US" altLang="zh-CN" sz="2400" i="1" dirty="0" smtClean="0">
                    <a:latin typeface="Cambria Math" panose="02040503050406030204" pitchFamily="18" charset="0"/>
                  </a:rPr>
                  <a:t> </a:t>
                </a: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𝑐</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zh-CN" altLang="en-US" sz="2400" i="1">
                            <a:latin typeface="Cambria Math" panose="02040503050406030204" pitchFamily="18" charset="0"/>
                          </a:rPr>
                          <m:t>𝐿</m:t>
                        </m:r>
                        <m:r>
                          <a:rPr lang="zh-CN" altLang="en-US" sz="2400">
                            <a:latin typeface="Cambria Math" panose="02040503050406030204" pitchFamily="18" charset="0"/>
                          </a:rPr>
                          <m:t>−1</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r>
                              <a:rPr lang="zh-CN" altLang="en-US" sz="2400" i="1">
                                <a:latin typeface="Cambria Math" panose="02040503050406030204" pitchFamily="18" charset="0"/>
                              </a:rPr>
                              <m:t>𝑥</m:t>
                            </m:r>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e>
                                </m:d>
                              </m:e>
                              <m:sub>
                                <m:r>
                                  <a:rPr lang="zh-CN" altLang="en-US" sz="2400" i="1">
                                    <a:latin typeface="Cambria Math" panose="02040503050406030204" pitchFamily="18" charset="0"/>
                                  </a:rPr>
                                  <m:t>𝐿</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𝐿</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dirty="0" smtClean="0"/>
                  <a:t> </a:t>
                </a:r>
                <a:endParaRPr lang="en-US" altLang="zh-CN" sz="2400" dirty="0"/>
              </a:p>
              <a:p>
                <a:r>
                  <a:rPr lang="zh-CN" altLang="en-US" sz="2400" dirty="0" smtClean="0"/>
                  <a:t>其中</a:t>
                </a:r>
                <a14:m>
                  <m:oMath xmlns:m="http://schemas.openxmlformats.org/officeDocument/2006/math">
                    <m:r>
                      <a:rPr lang="en-US" altLang="zh-CN" sz="2400" b="0" i="1">
                        <a:latin typeface="Cambria Math" panose="02040503050406030204" pitchFamily="18" charset="0"/>
                      </a:rPr>
                      <m:t>𝐿</m:t>
                    </m:r>
                    <m:r>
                      <a:rPr lang="zh-CN" altLang="en-US" sz="2400">
                        <a:latin typeface="Cambria Math" panose="02040503050406030204" pitchFamily="18" charset="0"/>
                      </a:rPr>
                      <m:t>≥</m:t>
                    </m:r>
                    <m:r>
                      <a:rPr lang="en-US" altLang="zh-CN" sz="2400" b="0" i="1">
                        <a:latin typeface="Cambria Math" panose="02040503050406030204" pitchFamily="18" charset="0"/>
                      </a:rPr>
                      <m:t>𝑚𝑎𝑥</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𝑁</m:t>
                        </m:r>
                        <m:r>
                          <a:rPr lang="en-US" altLang="zh-CN" sz="2400" b="0" i="1">
                            <a:latin typeface="Cambria Math" panose="02040503050406030204" pitchFamily="18" charset="0"/>
                          </a:rPr>
                          <m:t>,</m:t>
                        </m:r>
                        <m:r>
                          <a:rPr lang="en-US" altLang="zh-CN" sz="2400" b="0" i="1">
                            <a:latin typeface="Cambria Math" panose="02040503050406030204" pitchFamily="18" charset="0"/>
                          </a:rPr>
                          <m:t>𝑀</m:t>
                        </m:r>
                      </m:e>
                    </m:d>
                  </m:oMath>
                </a14:m>
                <a:r>
                  <a:rPr lang="zh-CN" altLang="en-US" sz="2400" dirty="0" smtClean="0"/>
                  <a:t>。由于</a:t>
                </a:r>
                <a:endParaRPr lang="en-US" altLang="zh-CN" sz="2400" dirty="0" smtClean="0"/>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𝑐</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d>
                      <m:dPr>
                        <m:begChr m:val="["/>
                        <m:endChr m:val="]"/>
                        <m:ctrlPr>
                          <a:rPr lang="zh-CN" altLang="en-US" sz="2400" i="1">
                            <a:latin typeface="Cambria Math" panose="02040503050406030204" pitchFamily="18" charset="0"/>
                          </a:rPr>
                        </m:ctrlPr>
                      </m:dPr>
                      <m:e>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en-US" altLang="zh-CN" sz="2400" b="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e>
                        </m:nary>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a:latin typeface="Cambria Math" panose="02040503050406030204" pitchFamily="18" charset="0"/>
                              </a:rPr>
                              <m:t>=−∞</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r>
                                  <a:rPr lang="zh-CN" altLang="en-US" sz="2400" i="1">
                                    <a:latin typeface="Cambria Math" panose="02040503050406030204" pitchFamily="18" charset="0"/>
                                  </a:rPr>
                                  <m:t>𝑖𝐿</m:t>
                                </m:r>
                              </m:e>
                            </m:d>
                          </m:e>
                        </m:nary>
                      </m:e>
                    </m:d>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𝐿</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en-US" altLang="zh-CN" sz="2400" b="1" i="1" smtClean="0">
                        <a:latin typeface="Cambria Math" panose="02040503050406030204" pitchFamily="18" charset="0"/>
                      </a:rPr>
                      <m:t>)</m:t>
                    </m:r>
                  </m:oMath>
                </a14:m>
                <a:r>
                  <a:rPr lang="en-US" altLang="zh-CN" sz="2400" dirty="0" smtClean="0"/>
                  <a:t> </a:t>
                </a:r>
              </a:p>
              <a:p>
                <a:pPr marL="0" indent="0">
                  <a:buNone/>
                </a:pPr>
                <a:r>
                  <a:rPr lang="zh-CN" altLang="en-US" sz="2400" dirty="0" smtClean="0"/>
                  <a:t>           </a:t>
                </a:r>
                <a14:m>
                  <m:oMath xmlns:m="http://schemas.openxmlformats.org/officeDocument/2006/math">
                    <m:r>
                      <a:rPr lang="zh-CN" altLang="en-US" sz="2400">
                        <a:latin typeface="Cambria Math" panose="02040503050406030204" pitchFamily="18" charset="0"/>
                      </a:rPr>
                      <m:t>=</m:t>
                    </m:r>
                    <m:d>
                      <m:dPr>
                        <m:begChr m:val="["/>
                        <m:endChr m:val="]"/>
                        <m:ctrlPr>
                          <a:rPr lang="zh-CN" altLang="en-US" sz="2400" i="1">
                            <a:latin typeface="Cambria Math" panose="02040503050406030204" pitchFamily="18" charset="0"/>
                          </a:rPr>
                        </m:ctrlPr>
                      </m:dPr>
                      <m:e>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a:latin typeface="Cambria Math" panose="02040503050406030204" pitchFamily="18" charset="0"/>
                              </a:rPr>
                              <m:t>=−∞</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en-US" altLang="zh-CN" sz="2400" b="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e>
                                </m:nary>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𝑖𝐿</m:t>
                                </m:r>
                                <m:r>
                                  <a:rPr lang="zh-CN" altLang="en-US" sz="2400">
                                    <a:latin typeface="Cambria Math" panose="02040503050406030204" pitchFamily="18" charset="0"/>
                                  </a:rPr>
                                  <m:t>−</m:t>
                                </m:r>
                                <m:r>
                                  <a:rPr lang="zh-CN" altLang="en-US" sz="2400" i="1">
                                    <a:latin typeface="Cambria Math" panose="02040503050406030204" pitchFamily="18" charset="0"/>
                                  </a:rPr>
                                  <m:t>𝑚</m:t>
                                </m:r>
                              </m:e>
                            </m:d>
                          </m:e>
                        </m:nary>
                      </m:e>
                    </m:d>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𝐿</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en-US" altLang="zh-CN" sz="2400" i="1">
                        <a:latin typeface="Cambria Math" panose="02040503050406030204" pitchFamily="18" charset="0"/>
                      </a:rPr>
                      <m:t>)</m:t>
                    </m:r>
                  </m:oMath>
                </a14:m>
                <a:r>
                  <a:rPr lang="en-US" altLang="zh-CN" sz="2400" dirty="0" smtClean="0"/>
                  <a:t> </a:t>
                </a:r>
              </a:p>
              <a:p>
                <a:r>
                  <a:rPr lang="zh-CN" altLang="en-US" sz="2400" dirty="0" smtClean="0"/>
                  <a:t>注意到</a:t>
                </a:r>
                <a14:m>
                  <m:oMath xmlns:m="http://schemas.openxmlformats.org/officeDocument/2006/math">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en-US" altLang="zh-CN" sz="2400" b="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e>
                    </m:nary>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𝑖𝐿</m:t>
                    </m:r>
                    <m:r>
                      <a:rPr lang="zh-CN" altLang="en-US" sz="2400">
                        <a:latin typeface="Cambria Math" panose="02040503050406030204" pitchFamily="18" charset="0"/>
                      </a:rPr>
                      <m:t>−</m:t>
                    </m:r>
                    <m:r>
                      <a:rPr lang="zh-CN" altLang="en-US" sz="2400" i="1">
                        <a:latin typeface="Cambria Math" panose="02040503050406030204" pitchFamily="18" charset="0"/>
                      </a:rPr>
                      <m:t>𝑚</m:t>
                    </m:r>
                    <m:r>
                      <a:rPr lang="en-US" altLang="zh-CN" sz="2400" b="1"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𝑙</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𝑖𝐿</m:t>
                    </m:r>
                    <m:r>
                      <a:rPr lang="zh-CN" altLang="en-US" sz="2400">
                        <a:latin typeface="Cambria Math" panose="02040503050406030204" pitchFamily="18" charset="0"/>
                      </a:rPr>
                      <m:t>)</m:t>
                    </m:r>
                  </m:oMath>
                </a14:m>
                <a:r>
                  <a:rPr lang="en-US" altLang="zh-CN" sz="2400" dirty="0" smtClean="0"/>
                  <a:t>,</a:t>
                </a:r>
                <a:r>
                  <a:rPr lang="zh-CN" altLang="en-US" sz="2400" dirty="0" smtClean="0"/>
                  <a:t>所以</a:t>
                </a:r>
                <a:endParaRPr lang="en-US" altLang="zh-CN" sz="2400" dirty="0"/>
              </a:p>
              <a:p>
                <a:pPr marL="0" indent="0" algn="ctr">
                  <a:buNone/>
                </a:pPr>
                <a14:m>
                  <m:oMath xmlns:m="http://schemas.openxmlformats.org/officeDocument/2006/math">
                    <m:sSub>
                      <m:sSubPr>
                        <m:ctrlPr>
                          <a:rPr lang="zh-CN" altLang="en-US"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𝑦</m:t>
                        </m:r>
                      </m:e>
                      <m:sub>
                        <m:r>
                          <a:rPr lang="zh-CN" altLang="en-US" sz="2400" i="1">
                            <a:solidFill>
                              <a:srgbClr val="FF0000"/>
                            </a:solidFill>
                            <a:latin typeface="Cambria Math" panose="02040503050406030204" pitchFamily="18" charset="0"/>
                          </a:rPr>
                          <m:t>𝑐</m:t>
                        </m:r>
                      </m:sub>
                    </m:sSub>
                    <m:d>
                      <m:dPr>
                        <m:ctrlPr>
                          <a:rPr lang="zh-CN" altLang="en-US"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𝑛</m:t>
                        </m:r>
                      </m:e>
                    </m:d>
                    <m:r>
                      <a:rPr lang="en-US" altLang="zh-CN" sz="2400" b="1" i="0" smtClean="0">
                        <a:solidFill>
                          <a:srgbClr val="FF0000"/>
                        </a:solidFill>
                        <a:latin typeface="Cambria Math" panose="02040503050406030204" pitchFamily="18" charset="0"/>
                      </a:rPr>
                      <m:t>=</m:t>
                    </m:r>
                    <m:d>
                      <m:dPr>
                        <m:begChr m:val="["/>
                        <m:endChr m:val="]"/>
                        <m:ctrlPr>
                          <a:rPr lang="zh-CN" altLang="en-US" sz="2400" i="1">
                            <a:solidFill>
                              <a:srgbClr val="FF0000"/>
                            </a:solidFill>
                            <a:latin typeface="Cambria Math" panose="02040503050406030204" pitchFamily="18" charset="0"/>
                          </a:rPr>
                        </m:ctrlPr>
                      </m:dPr>
                      <m:e>
                        <m:nary>
                          <m:naryPr>
                            <m:chr m:val="∑"/>
                            <m:limLoc m:val="undOvr"/>
                            <m:grow m:val="on"/>
                            <m:ctrlPr>
                              <a:rPr lang="zh-CN" altLang="en-US" sz="2400" i="1">
                                <a:solidFill>
                                  <a:srgbClr val="FF0000"/>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𝑖</m:t>
                            </m:r>
                            <m:r>
                              <a:rPr lang="zh-CN" altLang="en-US" sz="2400">
                                <a:solidFill>
                                  <a:srgbClr val="FF0000"/>
                                </a:solidFill>
                                <a:latin typeface="Cambria Math" panose="02040503050406030204" pitchFamily="18" charset="0"/>
                              </a:rPr>
                              <m:t>=−∞</m:t>
                            </m:r>
                          </m:sub>
                          <m:sup>
                            <m:r>
                              <a:rPr lang="zh-CN" altLang="en-US" sz="2400">
                                <a:solidFill>
                                  <a:srgbClr val="FF0000"/>
                                </a:solidFill>
                                <a:latin typeface="Cambria Math" panose="02040503050406030204" pitchFamily="18" charset="0"/>
                              </a:rPr>
                              <m:t>∞</m:t>
                            </m:r>
                          </m:sup>
                          <m:e>
                            <m:d>
                              <m:dPr>
                                <m:begChr m:val=""/>
                                <m:ctrlPr>
                                  <a:rPr lang="zh-CN" altLang="en-US" sz="2400" i="1">
                                    <a:solidFill>
                                      <a:srgbClr val="FF0000"/>
                                    </a:solidFill>
                                    <a:latin typeface="Cambria Math" panose="02040503050406030204" pitchFamily="18" charset="0"/>
                                  </a:rPr>
                                </m:ctrlPr>
                              </m:dPr>
                              <m:e>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𝑦</m:t>
                                    </m:r>
                                  </m:e>
                                  <m:sub>
                                    <m:r>
                                      <a:rPr lang="zh-CN" altLang="en-US" sz="2400" i="1">
                                        <a:solidFill>
                                          <a:srgbClr val="FF0000"/>
                                        </a:solidFill>
                                        <a:latin typeface="Cambria Math" panose="02040503050406030204" pitchFamily="18" charset="0"/>
                                      </a:rPr>
                                      <m:t>𝑙</m:t>
                                    </m:r>
                                  </m:sub>
                                </m:sSub>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𝑛</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𝑖𝐿</m:t>
                                </m:r>
                              </m:e>
                            </m:d>
                          </m:e>
                        </m:nary>
                      </m:e>
                    </m:d>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𝑅</m:t>
                        </m:r>
                      </m:e>
                      <m:sub>
                        <m:r>
                          <a:rPr lang="zh-CN" altLang="en-US" sz="2400" i="1">
                            <a:solidFill>
                              <a:srgbClr val="FF0000"/>
                            </a:solidFill>
                            <a:latin typeface="Cambria Math" panose="02040503050406030204" pitchFamily="18" charset="0"/>
                          </a:rPr>
                          <m:t>𝐿</m:t>
                        </m:r>
                      </m:sub>
                    </m:sSub>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𝑛</m:t>
                    </m:r>
                    <m:r>
                      <a:rPr lang="en-US" altLang="zh-CN" sz="2400" i="1">
                        <a:solidFill>
                          <a:srgbClr val="FF0000"/>
                        </a:solidFill>
                        <a:latin typeface="Cambria Math" panose="02040503050406030204" pitchFamily="18" charset="0"/>
                      </a:rPr>
                      <m:t>)</m:t>
                    </m:r>
                  </m:oMath>
                </a14:m>
                <a:r>
                  <a:rPr lang="en-US" altLang="zh-CN" sz="2400" dirty="0">
                    <a:solidFill>
                      <a:srgbClr val="FF0000"/>
                    </a:solidFill>
                  </a:rPr>
                  <a:t> </a:t>
                </a:r>
                <a:r>
                  <a:rPr lang="en-US" altLang="zh-CN" sz="2400" dirty="0" smtClean="0">
                    <a:solidFill>
                      <a:srgbClr val="FF0000"/>
                    </a:solidFill>
                  </a:rPr>
                  <a:t> </a:t>
                </a:r>
                <a:endParaRPr lang="en-US" altLang="zh-CN" sz="2400" dirty="0" smtClean="0"/>
              </a:p>
              <a:p>
                <a:r>
                  <a:rPr lang="zh-CN" altLang="en-US" sz="2400" dirty="0"/>
                  <a:t>线性</a:t>
                </a:r>
                <a:r>
                  <a:rPr lang="zh-CN" altLang="en-US" sz="2400" dirty="0" smtClean="0"/>
                  <a:t>卷积</a:t>
                </a:r>
                <a:r>
                  <a:rPr lang="zh-CN" altLang="en-US" sz="2400" dirty="0"/>
                  <a:t>等于</a:t>
                </a:r>
                <a:r>
                  <a:rPr lang="zh-CN" altLang="en-US" sz="2400" dirty="0" smtClean="0"/>
                  <a:t>循环卷积的条件：</a:t>
                </a:r>
                <a14:m>
                  <m:oMath xmlns:m="http://schemas.openxmlformats.org/officeDocument/2006/math">
                    <m:r>
                      <a:rPr lang="zh-CN" altLang="en-US" sz="2400" i="1" smtClean="0">
                        <a:solidFill>
                          <a:srgbClr val="FF0000"/>
                        </a:solidFill>
                        <a:latin typeface="Cambria Math" panose="02040503050406030204" pitchFamily="18" charset="0"/>
                      </a:rPr>
                      <m:t>𝐿</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𝑁</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𝑀</m:t>
                    </m:r>
                    <m:r>
                      <a:rPr lang="zh-CN" altLang="en-US" sz="2400">
                        <a:solidFill>
                          <a:srgbClr val="FF0000"/>
                        </a:solidFill>
                        <a:latin typeface="Cambria Math" panose="02040503050406030204" pitchFamily="18" charset="0"/>
                      </a:rPr>
                      <m:t>−1</m:t>
                    </m:r>
                  </m:oMath>
                </a14:m>
                <a:endParaRPr lang="en-US" altLang="zh-CN" sz="2400" dirty="0">
                  <a:solidFill>
                    <a:srgbClr val="FF0000"/>
                  </a:solidFill>
                </a:endParaRPr>
              </a:p>
              <a:p>
                <a:endParaRPr lang="en-US" altLang="zh-CN" sz="2400" dirty="0" smtClean="0"/>
              </a:p>
              <a:p>
                <a:endParaRPr lang="en-US" altLang="zh-CN" sz="2400" dirty="0"/>
              </a:p>
              <a:p>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1429" t="-9868"/>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29838066"/>
              </p:ext>
            </p:extLst>
          </p:nvPr>
        </p:nvGraphicFramePr>
        <p:xfrm>
          <a:off x="8547100" y="835025"/>
          <a:ext cx="165100" cy="215900"/>
        </p:xfrm>
        <a:graphic>
          <a:graphicData uri="http://schemas.openxmlformats.org/presentationml/2006/ole">
            <mc:AlternateContent xmlns:mc="http://schemas.openxmlformats.org/markup-compatibility/2006">
              <mc:Choice xmlns:v="urn:schemas-microsoft-com:vml" Requires="v">
                <p:oleObj spid="_x0000_s2217" name="Equation" r:id="rId4" imgW="164880" imgH="215640" progId="Equation.DSMT4">
                  <p:embed/>
                </p:oleObj>
              </mc:Choice>
              <mc:Fallback>
                <p:oleObj name="Equation" r:id="rId4" imgW="164880" imgH="215640" progId="Equation.DSMT4">
                  <p:embed/>
                  <p:pic>
                    <p:nvPicPr>
                      <p:cNvPr id="0" name=""/>
                      <p:cNvPicPr/>
                      <p:nvPr/>
                    </p:nvPicPr>
                    <p:blipFill>
                      <a:blip r:embed="rId5"/>
                      <a:stretch>
                        <a:fillRect/>
                      </a:stretch>
                    </p:blipFill>
                    <p:spPr>
                      <a:xfrm>
                        <a:off x="8547100" y="835025"/>
                        <a:ext cx="165100" cy="215900"/>
                      </a:xfrm>
                      <a:prstGeom prst="rect">
                        <a:avLst/>
                      </a:prstGeom>
                    </p:spPr>
                  </p:pic>
                </p:oleObj>
              </mc:Fallback>
            </mc:AlternateContent>
          </a:graphicData>
        </a:graphic>
      </p:graphicFrame>
      <p:sp>
        <p:nvSpPr>
          <p:cNvPr id="7" name="矩形 6"/>
          <p:cNvSpPr/>
          <p:nvPr/>
        </p:nvSpPr>
        <p:spPr>
          <a:xfrm>
            <a:off x="4188401" y="3198168"/>
            <a:ext cx="184731" cy="461665"/>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208564473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截断效应</a:t>
            </a:r>
            <a:endParaRPr lang="zh-CN" altLang="en-US" dirty="0"/>
          </a:p>
        </p:txBody>
      </p:sp>
      <p:sp>
        <p:nvSpPr>
          <p:cNvPr id="6" name="内容占位符 5"/>
          <p:cNvSpPr>
            <a:spLocks noGrp="1"/>
          </p:cNvSpPr>
          <p:nvPr>
            <p:ph idx="1"/>
          </p:nvPr>
        </p:nvSpPr>
        <p:spPr>
          <a:xfrm>
            <a:off x="304800" y="914400"/>
            <a:ext cx="8534400" cy="5562600"/>
          </a:xfrm>
        </p:spPr>
        <p:txBody>
          <a:bodyPr/>
          <a:lstStyle/>
          <a:p>
            <a:pPr marL="0" indent="0">
              <a:buNone/>
            </a:pPr>
            <a:r>
              <a:rPr lang="en-US" altLang="zh-CN" sz="2000" dirty="0" err="1" smtClean="0"/>
              <a:t>Tp</a:t>
            </a:r>
            <a:r>
              <a:rPr lang="en-US" altLang="zh-CN" sz="2000" dirty="0" smtClean="0"/>
              <a:t>=</a:t>
            </a:r>
            <a:r>
              <a:rPr lang="en-US" altLang="zh-CN" sz="2000" dirty="0" smtClean="0">
                <a:solidFill>
                  <a:srgbClr val="FF0000"/>
                </a:solidFill>
              </a:rPr>
              <a:t>32</a:t>
            </a:r>
            <a:r>
              <a:rPr lang="en-US" altLang="zh-CN" sz="2000" dirty="0" smtClean="0"/>
              <a:t>;</a:t>
            </a:r>
            <a:endParaRPr lang="en-US" altLang="zh-CN" sz="2000" dirty="0"/>
          </a:p>
          <a:p>
            <a:pPr marL="0" indent="0">
              <a:buNone/>
            </a:pPr>
            <a:r>
              <a:rPr lang="en-US" altLang="zh-CN" sz="2000" dirty="0"/>
              <a:t>T=0.25;</a:t>
            </a:r>
          </a:p>
          <a:p>
            <a:pPr marL="0" indent="0">
              <a:buNone/>
            </a:pPr>
            <a:r>
              <a:rPr lang="en-US" altLang="zh-CN" sz="2000" dirty="0"/>
              <a:t>hat=sin(pi*((0.25:0.25:8)-4</a:t>
            </a:r>
            <a:r>
              <a:rPr lang="en-US" altLang="zh-CN" sz="2000" dirty="0" smtClean="0"/>
              <a:t>))./…</a:t>
            </a:r>
          </a:p>
          <a:p>
            <a:pPr marL="0" indent="0">
              <a:buNone/>
            </a:pPr>
            <a:r>
              <a:rPr lang="en-US" altLang="zh-CN" sz="2000" dirty="0"/>
              <a:t> </a:t>
            </a:r>
            <a:r>
              <a:rPr lang="en-US" altLang="zh-CN" sz="2000" dirty="0" smtClean="0"/>
              <a:t>    (</a:t>
            </a:r>
            <a:r>
              <a:rPr lang="en-US" altLang="zh-CN" sz="2000" dirty="0"/>
              <a:t>pi*((0.25:0.25:8)-4));</a:t>
            </a:r>
          </a:p>
          <a:p>
            <a:pPr marL="0" indent="0">
              <a:buNone/>
            </a:pPr>
            <a:r>
              <a:rPr lang="en-US" altLang="zh-CN" sz="2000" dirty="0"/>
              <a:t>hat(16)=1;</a:t>
            </a:r>
          </a:p>
          <a:p>
            <a:pPr marL="0" indent="0">
              <a:buNone/>
            </a:pPr>
            <a:r>
              <a:rPr lang="en-US" altLang="zh-CN" sz="2000" dirty="0"/>
              <a:t>figure(1)</a:t>
            </a:r>
          </a:p>
          <a:p>
            <a:pPr marL="0" indent="0">
              <a:buNone/>
            </a:pPr>
            <a:r>
              <a:rPr lang="en-US" altLang="zh-CN" sz="2000" dirty="0"/>
              <a:t>plot(hat)</a:t>
            </a:r>
          </a:p>
          <a:p>
            <a:pPr marL="0" indent="0">
              <a:buNone/>
            </a:pPr>
            <a:r>
              <a:rPr lang="en-US" altLang="zh-CN" sz="2000" dirty="0"/>
              <a:t>figure(2)</a:t>
            </a:r>
          </a:p>
          <a:p>
            <a:pPr marL="0" indent="0">
              <a:buNone/>
            </a:pPr>
            <a:r>
              <a:rPr lang="en-US" altLang="zh-CN" sz="2000" dirty="0" err="1"/>
              <a:t>tt</a:t>
            </a:r>
            <a:r>
              <a:rPr lang="en-US" altLang="zh-CN" sz="2000" dirty="0"/>
              <a:t>=(0:31);</a:t>
            </a:r>
          </a:p>
          <a:p>
            <a:pPr marL="0" indent="0">
              <a:buNone/>
            </a:pPr>
            <a:r>
              <a:rPr lang="en-US" altLang="zh-CN" sz="2000" dirty="0"/>
              <a:t>plot(</a:t>
            </a:r>
            <a:r>
              <a:rPr lang="en-US" altLang="zh-CN" sz="2000" dirty="0" err="1"/>
              <a:t>tt</a:t>
            </a:r>
            <a:r>
              <a:rPr lang="en-US" altLang="zh-CN" sz="2000" dirty="0"/>
              <a:t>,(abs(</a:t>
            </a:r>
            <a:r>
              <a:rPr lang="en-US" altLang="zh-CN" sz="2000" dirty="0" err="1"/>
              <a:t>fft</a:t>
            </a:r>
            <a:r>
              <a:rPr lang="en-US" altLang="zh-CN" sz="2000" dirty="0"/>
              <a:t>(hat))),'o')</a:t>
            </a:r>
          </a:p>
          <a:p>
            <a:pPr marL="0" indent="0">
              <a:buNone/>
            </a:pPr>
            <a:r>
              <a:rPr lang="en-US" altLang="zh-CN" sz="2000" dirty="0" err="1"/>
              <a:t>tt</a:t>
            </a:r>
            <a:r>
              <a:rPr lang="en-US" altLang="zh-CN" sz="2000" dirty="0"/>
              <a:t>=(0:1023)/32;</a:t>
            </a:r>
          </a:p>
          <a:p>
            <a:pPr marL="0" indent="0">
              <a:buNone/>
            </a:pPr>
            <a:r>
              <a:rPr lang="en-US" altLang="zh-CN" sz="2000" dirty="0"/>
              <a:t>hold on</a:t>
            </a:r>
          </a:p>
          <a:p>
            <a:pPr marL="0" indent="0">
              <a:buNone/>
            </a:pPr>
            <a:r>
              <a:rPr lang="en-US" altLang="zh-CN" sz="2000" dirty="0"/>
              <a:t>plot(</a:t>
            </a:r>
            <a:r>
              <a:rPr lang="en-US" altLang="zh-CN" sz="2000" dirty="0" err="1"/>
              <a:t>tt</a:t>
            </a:r>
            <a:r>
              <a:rPr lang="en-US" altLang="zh-CN" sz="2000" dirty="0"/>
              <a:t>,(abs(</a:t>
            </a:r>
            <a:r>
              <a:rPr lang="en-US" altLang="zh-CN" sz="2000" dirty="0" err="1"/>
              <a:t>fft</a:t>
            </a:r>
            <a:r>
              <a:rPr lang="en-US" altLang="zh-CN" sz="2000" dirty="0"/>
              <a:t>(hat,1024))))</a:t>
            </a:r>
          </a:p>
          <a:p>
            <a:pPr marL="0" indent="0">
              <a:buNone/>
            </a:pPr>
            <a:r>
              <a:rPr lang="en-US" altLang="zh-CN" sz="2000" dirty="0"/>
              <a:t>hold off</a:t>
            </a:r>
          </a:p>
          <a:p>
            <a:pPr marL="0" indent="0">
              <a:buNone/>
            </a:pPr>
            <a:r>
              <a:rPr lang="en-US" altLang="zh-CN" sz="2000" dirty="0"/>
              <a:t>axis([0 16 0 5])</a:t>
            </a:r>
            <a:endParaRPr lang="zh-CN" altLang="en-US" sz="2000" dirty="0"/>
          </a:p>
        </p:txBody>
      </p:sp>
      <p:sp>
        <p:nvSpPr>
          <p:cNvPr id="7" name="矩形 6"/>
          <p:cNvSpPr/>
          <p:nvPr/>
        </p:nvSpPr>
        <p:spPr>
          <a:xfrm>
            <a:off x="6934200" y="914400"/>
            <a:ext cx="2032929" cy="461665"/>
          </a:xfrm>
          <a:prstGeom prst="rect">
            <a:avLst/>
          </a:prstGeom>
        </p:spPr>
        <p:txBody>
          <a:bodyPr wrap="none">
            <a:spAutoFit/>
          </a:bodyPr>
          <a:lstStyle/>
          <a:p>
            <a:r>
              <a:rPr lang="zh-CN" altLang="en-US" dirty="0">
                <a:hlinkClick r:id="rId2" action="ppaction://hlinkfile"/>
              </a:rPr>
              <a:t>Fig_3_4_7.m</a:t>
            </a:r>
            <a:endParaRPr lang="zh-CN" altLang="en-US" dirty="0"/>
          </a:p>
        </p:txBody>
      </p:sp>
      <p:pic>
        <p:nvPicPr>
          <p:cNvPr id="2" name="图片 1"/>
          <p:cNvPicPr>
            <a:picLocks noChangeAspect="1"/>
          </p:cNvPicPr>
          <p:nvPr/>
        </p:nvPicPr>
        <p:blipFill>
          <a:blip r:embed="rId3"/>
          <a:stretch>
            <a:fillRect/>
          </a:stretch>
        </p:blipFill>
        <p:spPr>
          <a:xfrm>
            <a:off x="5471491" y="1295400"/>
            <a:ext cx="3831580" cy="2868158"/>
          </a:xfrm>
          <a:prstGeom prst="rect">
            <a:avLst/>
          </a:prstGeom>
        </p:spPr>
      </p:pic>
      <p:pic>
        <p:nvPicPr>
          <p:cNvPr id="3" name="图片 2"/>
          <p:cNvPicPr>
            <a:picLocks noChangeAspect="1"/>
          </p:cNvPicPr>
          <p:nvPr/>
        </p:nvPicPr>
        <p:blipFill>
          <a:blip r:embed="rId4"/>
          <a:stretch>
            <a:fillRect/>
          </a:stretch>
        </p:blipFill>
        <p:spPr>
          <a:xfrm>
            <a:off x="5471491" y="3886200"/>
            <a:ext cx="3831580" cy="2868158"/>
          </a:xfrm>
          <a:prstGeom prst="rect">
            <a:avLst/>
          </a:prstGeom>
        </p:spPr>
      </p:pic>
      <p:sp>
        <p:nvSpPr>
          <p:cNvPr id="4" name="文本框 3"/>
          <p:cNvSpPr txBox="1"/>
          <p:nvPr/>
        </p:nvSpPr>
        <p:spPr>
          <a:xfrm>
            <a:off x="2819400" y="2762071"/>
            <a:ext cx="2743200" cy="1200329"/>
          </a:xfrm>
          <a:prstGeom prst="rect">
            <a:avLst/>
          </a:prstGeom>
          <a:noFill/>
        </p:spPr>
        <p:txBody>
          <a:bodyPr wrap="square" rtlCol="0">
            <a:spAutoFit/>
          </a:bodyPr>
          <a:lstStyle/>
          <a:p>
            <a:r>
              <a:rPr lang="zh-CN" altLang="en-US" sz="1800" dirty="0" smtClean="0">
                <a:solidFill>
                  <a:srgbClr val="FF0000"/>
                </a:solidFill>
              </a:rPr>
              <a:t>通过增长时间，可以减小截断误差。但实际应用中时间通常是定的，此时必须采用加窗的方法。</a:t>
            </a:r>
            <a:endParaRPr lang="zh-CN" altLang="en-US" sz="1800" dirty="0">
              <a:solidFill>
                <a:srgbClr val="FF0000"/>
              </a:solidFill>
            </a:endParaRPr>
          </a:p>
        </p:txBody>
      </p:sp>
    </p:spTree>
    <p:extLst>
      <p:ext uri="{BB962C8B-B14F-4D97-AF65-F5344CB8AC3E}">
        <p14:creationId xmlns:p14="http://schemas.microsoft.com/office/powerpoint/2010/main" val="3606472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p:nvPr>
        </p:nvSpPr>
        <p:spPr/>
        <p:txBody>
          <a:bodyPr/>
          <a:lstStyle/>
          <a:p>
            <a:r>
              <a:rPr lang="zh-CN" altLang="en-US" smtClean="0">
                <a:ea typeface="宋体" panose="02010600030101010101" pitchFamily="2" charset="-122"/>
              </a:rPr>
              <a:t>脉压</a:t>
            </a:r>
            <a:r>
              <a:rPr lang="en-US" altLang="zh-CN" smtClean="0">
                <a:ea typeface="宋体" panose="02010600030101010101" pitchFamily="2" charset="-122"/>
              </a:rPr>
              <a:t>/</a:t>
            </a:r>
            <a:r>
              <a:rPr lang="zh-CN" altLang="en-US" smtClean="0">
                <a:ea typeface="宋体" panose="02010600030101010101" pitchFamily="2" charset="-122"/>
              </a:rPr>
              <a:t>匹配滤波之后的</a:t>
            </a:r>
            <a:r>
              <a:rPr lang="en-US" altLang="zh-CN" smtClean="0">
                <a:ea typeface="宋体" panose="02010600030101010101" pitchFamily="2" charset="-122"/>
              </a:rPr>
              <a:t>LFM</a:t>
            </a:r>
            <a:r>
              <a:rPr lang="zh-CN" altLang="en-US" smtClean="0">
                <a:ea typeface="宋体" panose="02010600030101010101" pitchFamily="2" charset="-122"/>
              </a:rPr>
              <a:t>信号</a:t>
            </a:r>
          </a:p>
        </p:txBody>
      </p:sp>
      <p:sp>
        <p:nvSpPr>
          <p:cNvPr id="14339" name="内容占位符 2"/>
          <p:cNvSpPr>
            <a:spLocks noGrp="1" noChangeArrowheads="1"/>
          </p:cNvSpPr>
          <p:nvPr>
            <p:ph idx="1"/>
          </p:nvPr>
        </p:nvSpPr>
        <p:spPr/>
        <p:txBody>
          <a:bodyPr/>
          <a:lstStyle/>
          <a:p>
            <a:endParaRPr lang="zh-CN" altLang="en-US" smtClean="0"/>
          </a:p>
        </p:txBody>
      </p:sp>
      <p:pic>
        <p:nvPicPr>
          <p:cNvPr id="1434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24188"/>
            <a:ext cx="7623175" cy="3386137"/>
          </a:xfrm>
          <a:prstGeom prst="rect">
            <a:avLst/>
          </a:prstGeom>
          <a:noFill/>
          <a:ln w="19050">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434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1131888"/>
            <a:ext cx="450850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43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1143000"/>
            <a:ext cx="45085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4343" name="矩形 9"/>
          <p:cNvSpPr>
            <a:spLocks noChangeArrowheads="1"/>
          </p:cNvSpPr>
          <p:nvPr/>
        </p:nvSpPr>
        <p:spPr bwMode="auto">
          <a:xfrm>
            <a:off x="76200" y="1143000"/>
            <a:ext cx="8991600" cy="1828800"/>
          </a:xfrm>
          <a:prstGeom prst="rect">
            <a:avLst/>
          </a:prstGeom>
          <a:noFill/>
          <a:ln w="19050" algn="ctr">
            <a:solidFill>
              <a:srgbClr val="0000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
        <p:nvSpPr>
          <p:cNvPr id="2" name="云形标注 1"/>
          <p:cNvSpPr/>
          <p:nvPr/>
        </p:nvSpPr>
        <p:spPr bwMode="auto">
          <a:xfrm>
            <a:off x="7772400" y="3657600"/>
            <a:ext cx="1371600" cy="914400"/>
          </a:xfrm>
          <a:prstGeom prst="cloudCallout">
            <a:avLst>
              <a:gd name="adj1" fmla="val -157427"/>
              <a:gd name="adj2" fmla="val 76413"/>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smtClean="0">
                <a:ln>
                  <a:noFill/>
                </a:ln>
                <a:solidFill>
                  <a:srgbClr val="FF0000"/>
                </a:solidFill>
                <a:effectLst/>
                <a:latin typeface="Arial" charset="0"/>
              </a:rPr>
              <a:t>小目标检测</a:t>
            </a:r>
          </a:p>
        </p:txBody>
      </p:sp>
    </p:spTree>
    <p:extLst>
      <p:ext uri="{BB962C8B-B14F-4D97-AF65-F5344CB8AC3E}">
        <p14:creationId xmlns:p14="http://schemas.microsoft.com/office/powerpoint/2010/main" val="814566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用</a:t>
            </a:r>
            <a:r>
              <a:rPr lang="en-US" altLang="zh-CN" dirty="0" smtClean="0"/>
              <a:t>DFT</a:t>
            </a:r>
            <a:r>
              <a:rPr lang="zh-CN" altLang="en-US" dirty="0" smtClean="0"/>
              <a:t>对信号进行谱分析</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连续信号模型：</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𝑓𝑡</m:t>
                        </m:r>
                        <m:r>
                          <a:rPr lang="zh-CN" altLang="en-US" sz="2400">
                            <a:latin typeface="Cambria Math" panose="02040503050406030204" pitchFamily="18" charset="0"/>
                          </a:rPr>
                          <m:t>)+</m:t>
                        </m:r>
                        <m:r>
                          <a:rPr lang="zh-CN" altLang="en-US" sz="2400" i="1">
                            <a:latin typeface="Cambria Math" panose="02040503050406030204" pitchFamily="18" charset="0"/>
                          </a:rPr>
                          <m:t>𝑗</m:t>
                        </m:r>
                        <m:r>
                          <m:rPr>
                            <m:sty m:val="p"/>
                          </m:rPr>
                          <a:rPr lang="zh-CN" altLang="en-US" sz="2400">
                            <a:latin typeface="Cambria Math" panose="02040503050406030204" pitchFamily="18" charset="0"/>
                          </a:rPr>
                          <m:t>sin</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𝑓𝑡</m:t>
                        </m:r>
                      </m:e>
                    </m:d>
                    <m:r>
                      <a:rPr lang="en-US" altLang="zh-CN" sz="2400" b="1" i="1" smtClean="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𝑗</m:t>
                        </m:r>
                        <m:r>
                          <a:rPr lang="zh-CN" altLang="en-US" sz="2400" i="1">
                            <a:latin typeface="Cambria Math" panose="02040503050406030204" pitchFamily="18" charset="0"/>
                          </a:rPr>
                          <m:t>𝜔</m:t>
                        </m:r>
                        <m:r>
                          <a:rPr lang="zh-CN" altLang="en-US" sz="2400" i="1">
                            <a:latin typeface="Cambria Math" panose="02040503050406030204" pitchFamily="18" charset="0"/>
                          </a:rPr>
                          <m:t>𝑡</m:t>
                        </m:r>
                      </m:sup>
                    </m:sSup>
                  </m:oMath>
                </a14:m>
                <a:endParaRPr lang="en-US" altLang="zh-CN" sz="2400" dirty="0" smtClean="0"/>
              </a:p>
              <a:p>
                <a:r>
                  <a:rPr lang="zh-CN" altLang="en-US" sz="2400" dirty="0" smtClean="0"/>
                  <a:t>离散信号模型：</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r>
                          <a:rPr lang="zh-CN" altLang="en-US" sz="2400">
                            <a:latin typeface="Cambria Math" panose="02040503050406030204" pitchFamily="18" charset="0"/>
                          </a:rPr>
                          <m:t>)+</m:t>
                        </m:r>
                        <m:r>
                          <a:rPr lang="zh-CN" altLang="en-US" sz="2400" i="1">
                            <a:latin typeface="Cambria Math" panose="02040503050406030204" pitchFamily="18" charset="0"/>
                          </a:rPr>
                          <m:t>𝑗</m:t>
                        </m:r>
                        <m:r>
                          <m:rPr>
                            <m:sty m:val="p"/>
                          </m:rPr>
                          <a:rPr lang="zh-CN" altLang="en-US" sz="2400">
                            <a:latin typeface="Cambria Math" panose="02040503050406030204" pitchFamily="18" charset="0"/>
                          </a:rPr>
                          <m:t>sin</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e>
                    </m:d>
                  </m:oMath>
                </a14:m>
                <a:endParaRPr lang="en-US" altLang="zh-CN" sz="2400" dirty="0" smtClean="0"/>
              </a:p>
              <a:p>
                <a:r>
                  <a:rPr lang="zh-CN" altLang="en-US" sz="2400" dirty="0" smtClean="0"/>
                  <a:t>采样信号模型：</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r>
                          <a:rPr lang="zh-CN" altLang="en-US" sz="2400" i="1">
                            <a:latin typeface="Cambria Math" panose="02040503050406030204" pitchFamily="18" charset="0"/>
                          </a:rPr>
                          <m:t>𝛥</m:t>
                        </m:r>
                        <m:r>
                          <a:rPr lang="zh-CN" altLang="en-US" sz="2400">
                            <a:latin typeface="Cambria Math" panose="02040503050406030204" pitchFamily="18" charset="0"/>
                          </a:rPr>
                          <m:t>)+</m:t>
                        </m:r>
                        <m:r>
                          <a:rPr lang="zh-CN" altLang="en-US" sz="2400" i="1">
                            <a:latin typeface="Cambria Math" panose="02040503050406030204" pitchFamily="18" charset="0"/>
                          </a:rPr>
                          <m:t>𝑗</m:t>
                        </m:r>
                        <m:r>
                          <m:rPr>
                            <m:sty m:val="p"/>
                          </m:rPr>
                          <a:rPr lang="zh-CN" altLang="en-US" sz="2400">
                            <a:latin typeface="Cambria Math" panose="02040503050406030204" pitchFamily="18" charset="0"/>
                          </a:rPr>
                          <m:t>sin</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r>
                          <a:rPr lang="zh-CN" altLang="en-US" sz="2400" i="1">
                            <a:latin typeface="Cambria Math" panose="02040503050406030204" pitchFamily="18" charset="0"/>
                          </a:rPr>
                          <m:t>𝛥</m:t>
                        </m:r>
                      </m:e>
                    </m:d>
                  </m:oMath>
                </a14:m>
                <a:endParaRPr lang="en-US" altLang="zh-CN" sz="2400" dirty="0" smtClean="0"/>
              </a:p>
              <a:p>
                <a:r>
                  <a:rPr lang="zh-CN" altLang="en-US" sz="2400" dirty="0" smtClean="0"/>
                  <a:t>其中</a:t>
                </a:r>
                <a14:m>
                  <m:oMath xmlns:m="http://schemas.openxmlformats.org/officeDocument/2006/math">
                    <m:r>
                      <a:rPr lang="zh-CN" altLang="en-US" sz="2400" i="1">
                        <a:latin typeface="Cambria Math" panose="02040503050406030204" pitchFamily="18" charset="0"/>
                      </a:rPr>
                      <m:t>𝑓</m:t>
                    </m:r>
                  </m:oMath>
                </a14:m>
                <a:r>
                  <a:rPr lang="zh-CN" altLang="en-US" sz="2400" dirty="0" smtClean="0"/>
                  <a:t>为频率，</a:t>
                </a:r>
                <a14:m>
                  <m:oMath xmlns:m="http://schemas.openxmlformats.org/officeDocument/2006/math">
                    <m:r>
                      <a:rPr lang="zh-CN" altLang="en-US" sz="2400" i="1">
                        <a:latin typeface="Cambria Math" panose="02040503050406030204" pitchFamily="18" charset="0"/>
                      </a:rPr>
                      <m:t>𝑛</m:t>
                    </m:r>
                  </m:oMath>
                </a14:m>
                <a:r>
                  <a:rPr lang="zh-CN" altLang="en-US" sz="2400" dirty="0" smtClean="0"/>
                  <a:t>为</a:t>
                </a:r>
                <a:r>
                  <a:rPr lang="zh-CN" altLang="en-US" sz="2400" dirty="0"/>
                  <a:t>与时间有关的</a:t>
                </a:r>
                <a:r>
                  <a:rPr lang="zh-CN" altLang="en-US" sz="2400" dirty="0" smtClean="0"/>
                  <a:t>采样下标，</a:t>
                </a:r>
                <a14:m>
                  <m:oMath xmlns:m="http://schemas.openxmlformats.org/officeDocument/2006/math">
                    <m:r>
                      <a:rPr lang="zh-CN" altLang="en-US" sz="2400" i="1">
                        <a:latin typeface="Cambria Math" panose="02040503050406030204" pitchFamily="18" charset="0"/>
                      </a:rPr>
                      <m:t>𝛥</m:t>
                    </m:r>
                  </m:oMath>
                </a14:m>
                <a:r>
                  <a:rPr lang="zh-CN" altLang="en-US" sz="2400" dirty="0" smtClean="0"/>
                  <a:t>为采样间隔，采样频率为</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𝑠</m:t>
                        </m:r>
                      </m:sub>
                    </m:sSub>
                    <m:r>
                      <a:rPr lang="en-US" altLang="zh-CN" sz="2400" b="1"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𝛥</m:t>
                        </m:r>
                      </m:den>
                    </m:f>
                  </m:oMath>
                </a14:m>
                <a:r>
                  <a:rPr lang="zh-CN" altLang="en-US" sz="2400" dirty="0" smtClean="0"/>
                  <a:t>。</a:t>
                </a:r>
                <a:endParaRPr lang="en-US" altLang="zh-CN" sz="2400" dirty="0" smtClean="0"/>
              </a:p>
              <a:p>
                <a:r>
                  <a:rPr lang="zh-CN" altLang="en-US" sz="2400" dirty="0" smtClean="0"/>
                  <a:t>假设</a:t>
                </a:r>
                <a:r>
                  <a:rPr lang="en-US" altLang="zh-CN" sz="2400" dirty="0" smtClean="0"/>
                  <a:t>1</a:t>
                </a:r>
                <a:r>
                  <a:rPr lang="zh-CN" altLang="en-US" sz="2400" dirty="0" smtClean="0"/>
                  <a:t>：</a:t>
                </a:r>
                <a14:m>
                  <m:oMath xmlns:m="http://schemas.openxmlformats.org/officeDocument/2006/math">
                    <m:r>
                      <a:rPr lang="zh-CN" altLang="en-US" sz="2400" i="1">
                        <a:latin typeface="Cambria Math" panose="02040503050406030204" pitchFamily="18" charset="0"/>
                      </a:rPr>
                      <m:t>𝑓</m:t>
                    </m:r>
                    <m:r>
                      <a:rPr lang="en-US" altLang="zh-CN" sz="2400" b="1" i="1" smtClean="0">
                        <a:latin typeface="Cambria Math" panose="02040503050406030204" pitchFamily="18" charset="0"/>
                      </a:rPr>
                      <m:t>=</m:t>
                    </m:r>
                    <m:r>
                      <a:rPr lang="en-US" altLang="zh-CN" sz="2400" b="0" i="0" smtClean="0">
                        <a:latin typeface="Cambria Math" panose="02040503050406030204" pitchFamily="18" charset="0"/>
                      </a:rPr>
                      <m:t>0.1</m:t>
                    </m:r>
                    <m:r>
                      <m:rPr>
                        <m:sty m:val="p"/>
                      </m:rPr>
                      <a:rPr lang="en-US" altLang="zh-CN" sz="2400" b="0" i="0" smtClean="0">
                        <a:latin typeface="Cambria Math" panose="02040503050406030204" pitchFamily="18" charset="0"/>
                      </a:rPr>
                      <m:t>MHz</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𝑠</m:t>
                        </m:r>
                      </m:sub>
                    </m:sSub>
                    <m:r>
                      <a:rPr lang="en-US" altLang="zh-CN" sz="2400" b="1" i="1" smtClean="0">
                        <a:latin typeface="Cambria Math" panose="02040503050406030204" pitchFamily="18" charset="0"/>
                      </a:rPr>
                      <m:t>=</m:t>
                    </m:r>
                    <m:r>
                      <a:rPr lang="en-US" altLang="zh-CN" sz="2400" b="0" i="0" smtClean="0">
                        <a:latin typeface="Cambria Math" panose="02040503050406030204" pitchFamily="18" charset="0"/>
                      </a:rPr>
                      <m:t>1</m:t>
                    </m:r>
                    <m:r>
                      <m:rPr>
                        <m:sty m:val="p"/>
                      </m:rPr>
                      <a:rPr lang="en-US" altLang="zh-CN" sz="2400" b="0" i="0">
                        <a:latin typeface="Cambria Math" panose="02040503050406030204" pitchFamily="18" charset="0"/>
                      </a:rPr>
                      <m:t>MHz</m:t>
                    </m:r>
                  </m:oMath>
                </a14:m>
                <a:r>
                  <a:rPr lang="zh-CN" altLang="en-US" sz="2400" dirty="0" smtClean="0"/>
                  <a:t>，则</a:t>
                </a:r>
                <a14:m>
                  <m:oMath xmlns:m="http://schemas.openxmlformats.org/officeDocument/2006/math">
                    <m:r>
                      <a:rPr lang="zh-CN" altLang="en-US" sz="2400" i="1">
                        <a:latin typeface="Cambria Math" panose="02040503050406030204" pitchFamily="18" charset="0"/>
                      </a:rPr>
                      <m:t>𝛥</m:t>
                    </m:r>
                    <m:r>
                      <a:rPr lang="en-US" altLang="zh-CN" sz="2400" b="0" i="1" smtClean="0">
                        <a:latin typeface="Cambria Math" panose="02040503050406030204" pitchFamily="18" charset="0"/>
                      </a:rPr>
                      <m:t>=1</m:t>
                    </m:r>
                    <m:r>
                      <a:rPr lang="en-US" altLang="zh-CN" sz="2400" b="0" i="1">
                        <a:latin typeface="Cambria Math" panose="02040503050406030204" pitchFamily="18" charset="0"/>
                      </a:rPr>
                      <m:t>𝑒</m:t>
                    </m:r>
                  </m:oMath>
                </a14:m>
                <a:r>
                  <a:rPr lang="en-US" altLang="zh-CN" sz="2400" b="0" dirty="0" smtClean="0"/>
                  <a:t>-6</a:t>
                </a:r>
                <a:r>
                  <a:rPr lang="zh-CN" altLang="en-US" sz="2400" dirty="0" smtClean="0"/>
                  <a:t>。把采样模型中的</a:t>
                </a:r>
                <a14:m>
                  <m:oMath xmlns:m="http://schemas.openxmlformats.org/officeDocument/2006/math">
                    <m:r>
                      <a:rPr lang="zh-CN" altLang="en-US" sz="2400" i="1">
                        <a:latin typeface="Cambria Math" panose="02040503050406030204" pitchFamily="18" charset="0"/>
                      </a:rPr>
                      <m:t>𝑓</m:t>
                    </m:r>
                  </m:oMath>
                </a14:m>
                <a:r>
                  <a:rPr lang="zh-CN" altLang="en-US" sz="2400" dirty="0" smtClean="0"/>
                  <a:t>和</a:t>
                </a:r>
                <a14:m>
                  <m:oMath xmlns:m="http://schemas.openxmlformats.org/officeDocument/2006/math">
                    <m:r>
                      <a:rPr lang="zh-CN" altLang="en-US" sz="2400" i="1">
                        <a:latin typeface="Cambria Math" panose="02040503050406030204" pitchFamily="18" charset="0"/>
                      </a:rPr>
                      <m:t>𝛥</m:t>
                    </m:r>
                  </m:oMath>
                </a14:m>
                <a:r>
                  <a:rPr lang="zh-CN" altLang="en-US" sz="2400" dirty="0" smtClean="0"/>
                  <a:t>相乘得到</a:t>
                </a:r>
                <a14:m>
                  <m:oMath xmlns:m="http://schemas.openxmlformats.org/officeDocument/2006/math">
                    <m:r>
                      <a:rPr lang="zh-CN" altLang="en-US" sz="2400" i="1">
                        <a:latin typeface="Cambria Math" panose="02040503050406030204" pitchFamily="18" charset="0"/>
                      </a:rPr>
                      <m:t>𝑓</m:t>
                    </m:r>
                    <m:r>
                      <a:rPr lang="zh-CN" altLang="en-US" sz="2400" i="1">
                        <a:latin typeface="Cambria Math" panose="02040503050406030204" pitchFamily="18" charset="0"/>
                      </a:rPr>
                      <m:t>𝛥</m:t>
                    </m:r>
                    <m:r>
                      <a:rPr lang="en-US" altLang="zh-CN" sz="2400" b="0" i="1" smtClean="0">
                        <a:latin typeface="Cambria Math" panose="02040503050406030204" pitchFamily="18" charset="0"/>
                      </a:rPr>
                      <m:t>=0.1</m:t>
                    </m:r>
                    <m:r>
                      <a:rPr lang="zh-CN" altLang="en-US" sz="2400" b="0" i="1">
                        <a:latin typeface="Cambria Math" panose="02040503050406030204" pitchFamily="18" charset="0"/>
                      </a:rPr>
                      <m:t>。</m:t>
                    </m:r>
                  </m:oMath>
                </a14:m>
                <a:endParaRPr lang="en-US" altLang="zh-CN" sz="2400" b="0" dirty="0" smtClean="0"/>
              </a:p>
              <a:p>
                <a:r>
                  <a:rPr lang="zh-CN" altLang="en-US" sz="2400" dirty="0" smtClean="0"/>
                  <a:t>假设</a:t>
                </a:r>
                <a:r>
                  <a:rPr lang="en-US" altLang="zh-CN" sz="2400" dirty="0" smtClean="0"/>
                  <a:t>2</a:t>
                </a:r>
                <a:r>
                  <a:rPr lang="zh-CN" altLang="en-US" sz="2400" dirty="0" smtClean="0"/>
                  <a:t>：</a:t>
                </a:r>
                <a14:m>
                  <m:oMath xmlns:m="http://schemas.openxmlformats.org/officeDocument/2006/math">
                    <m:r>
                      <a:rPr lang="zh-CN" altLang="en-US" sz="2400" i="1">
                        <a:latin typeface="Cambria Math" panose="02040503050406030204" pitchFamily="18" charset="0"/>
                      </a:rPr>
                      <m:t>𝑓</m:t>
                    </m:r>
                    <m:r>
                      <a:rPr lang="en-US" altLang="zh-CN" sz="2400" i="1">
                        <a:latin typeface="Cambria Math" panose="02040503050406030204" pitchFamily="18" charset="0"/>
                      </a:rPr>
                      <m:t>=</m:t>
                    </m:r>
                    <m:r>
                      <a:rPr lang="en-US" altLang="zh-CN" sz="2400" b="0">
                        <a:latin typeface="Cambria Math" panose="02040503050406030204" pitchFamily="18" charset="0"/>
                      </a:rPr>
                      <m:t>1</m:t>
                    </m:r>
                    <m:r>
                      <m:rPr>
                        <m:sty m:val="p"/>
                      </m:rPr>
                      <a:rPr lang="en-US" altLang="zh-CN" sz="2400" b="0">
                        <a:latin typeface="Cambria Math" panose="02040503050406030204" pitchFamily="18" charset="0"/>
                      </a:rPr>
                      <m:t>MHz</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𝑠</m:t>
                        </m:r>
                      </m:sub>
                    </m:sSub>
                    <m:r>
                      <a:rPr lang="en-US" altLang="zh-CN" sz="2400" i="1">
                        <a:latin typeface="Cambria Math" panose="02040503050406030204" pitchFamily="18" charset="0"/>
                      </a:rPr>
                      <m:t>=</m:t>
                    </m:r>
                    <m:r>
                      <a:rPr lang="en-US" altLang="zh-CN" sz="2400" b="0">
                        <a:latin typeface="Cambria Math" panose="02040503050406030204" pitchFamily="18" charset="0"/>
                      </a:rPr>
                      <m:t>1</m:t>
                    </m:r>
                    <m:r>
                      <a:rPr lang="en-US" altLang="zh-CN" sz="2400" b="0" i="0" smtClean="0">
                        <a:latin typeface="Cambria Math" panose="02040503050406030204" pitchFamily="18" charset="0"/>
                      </a:rPr>
                      <m:t>0</m:t>
                    </m:r>
                    <m:r>
                      <m:rPr>
                        <m:sty m:val="p"/>
                      </m:rPr>
                      <a:rPr lang="en-US" altLang="zh-CN" sz="2400" b="0">
                        <a:latin typeface="Cambria Math" panose="02040503050406030204" pitchFamily="18" charset="0"/>
                      </a:rPr>
                      <m:t>MHz</m:t>
                    </m:r>
                  </m:oMath>
                </a14:m>
                <a:r>
                  <a:rPr lang="zh-CN" altLang="en-US" sz="2400" dirty="0"/>
                  <a:t>，则</a:t>
                </a:r>
                <a14:m>
                  <m:oMath xmlns:m="http://schemas.openxmlformats.org/officeDocument/2006/math">
                    <m:r>
                      <a:rPr lang="zh-CN" altLang="en-US" sz="2400" i="1">
                        <a:latin typeface="Cambria Math" panose="02040503050406030204" pitchFamily="18" charset="0"/>
                      </a:rPr>
                      <m:t>𝛥</m:t>
                    </m:r>
                    <m:r>
                      <a:rPr lang="en-US" altLang="zh-CN" sz="2400" b="0" i="1">
                        <a:latin typeface="Cambria Math" panose="02040503050406030204" pitchFamily="18" charset="0"/>
                      </a:rPr>
                      <m:t>=1</m:t>
                    </m:r>
                    <m:r>
                      <a:rPr lang="en-US" altLang="zh-CN" sz="2400" b="0" i="1">
                        <a:latin typeface="Cambria Math" panose="02040503050406030204" pitchFamily="18" charset="0"/>
                      </a:rPr>
                      <m:t>𝑒</m:t>
                    </m:r>
                  </m:oMath>
                </a14:m>
                <a:r>
                  <a:rPr lang="en-US" altLang="zh-CN" sz="2400" b="0" dirty="0" smtClean="0"/>
                  <a:t>-7</a:t>
                </a:r>
                <a:r>
                  <a:rPr lang="zh-CN" altLang="en-US" sz="2400" dirty="0" smtClean="0"/>
                  <a:t>。</a:t>
                </a:r>
                <a:r>
                  <a:rPr lang="zh-CN" altLang="en-US" sz="2400" dirty="0"/>
                  <a:t>把采样模型中的</a:t>
                </a:r>
                <a14:m>
                  <m:oMath xmlns:m="http://schemas.openxmlformats.org/officeDocument/2006/math">
                    <m:r>
                      <a:rPr lang="zh-CN" altLang="en-US" sz="2400" i="1">
                        <a:latin typeface="Cambria Math" panose="02040503050406030204" pitchFamily="18" charset="0"/>
                      </a:rPr>
                      <m:t>𝑓</m:t>
                    </m:r>
                  </m:oMath>
                </a14:m>
                <a:r>
                  <a:rPr lang="zh-CN" altLang="en-US" sz="2400" dirty="0"/>
                  <a:t>和</a:t>
                </a:r>
                <a14:m>
                  <m:oMath xmlns:m="http://schemas.openxmlformats.org/officeDocument/2006/math">
                    <m:r>
                      <a:rPr lang="zh-CN" altLang="en-US" sz="2400" i="1">
                        <a:latin typeface="Cambria Math" panose="02040503050406030204" pitchFamily="18" charset="0"/>
                      </a:rPr>
                      <m:t>𝛥</m:t>
                    </m:r>
                  </m:oMath>
                </a14:m>
                <a:r>
                  <a:rPr lang="zh-CN" altLang="en-US" sz="2400" dirty="0"/>
                  <a:t>相乘得到</a:t>
                </a:r>
                <a14:m>
                  <m:oMath xmlns:m="http://schemas.openxmlformats.org/officeDocument/2006/math">
                    <m:r>
                      <a:rPr lang="zh-CN" altLang="en-US" sz="2400" i="1">
                        <a:latin typeface="Cambria Math" panose="02040503050406030204" pitchFamily="18" charset="0"/>
                      </a:rPr>
                      <m:t>𝑓</m:t>
                    </m:r>
                    <m:r>
                      <a:rPr lang="zh-CN" altLang="en-US" sz="2400" i="1">
                        <a:latin typeface="Cambria Math" panose="02040503050406030204" pitchFamily="18" charset="0"/>
                      </a:rPr>
                      <m:t>𝛥</m:t>
                    </m:r>
                    <m:r>
                      <a:rPr lang="en-US" altLang="zh-CN" sz="2400" b="0" i="1">
                        <a:latin typeface="Cambria Math" panose="02040503050406030204" pitchFamily="18" charset="0"/>
                      </a:rPr>
                      <m:t>=0.1</m:t>
                    </m:r>
                    <m:r>
                      <a:rPr lang="zh-CN" altLang="en-US" sz="2400" b="0" i="1">
                        <a:latin typeface="Cambria Math" panose="02040503050406030204" pitchFamily="18" charset="0"/>
                      </a:rPr>
                      <m:t>。</m:t>
                    </m:r>
                  </m:oMath>
                </a14:m>
                <a:endParaRPr lang="en-US" altLang="zh-CN" sz="2400" b="0" dirty="0" smtClean="0"/>
              </a:p>
              <a:p>
                <a:r>
                  <a:rPr lang="zh-CN" altLang="en-US" sz="2400" dirty="0"/>
                  <a:t>那么离散模型里的采样率是多少？</a:t>
                </a:r>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r="-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410200" y="5329535"/>
                <a:ext cx="974434" cy="461665"/>
              </a:xfrm>
              <a:prstGeom prst="rect">
                <a:avLst/>
              </a:prstGeom>
              <a:noFill/>
            </p:spPr>
            <p:txBody>
              <a:bodyPr wrap="none" rtlCol="0">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r>
                      <a:rPr lang="en-US" altLang="zh-CN" i="1">
                        <a:latin typeface="Cambria Math" panose="02040503050406030204" pitchFamily="18" charset="0"/>
                      </a:rPr>
                      <m:t>= </m:t>
                    </m:r>
                  </m:oMath>
                </a14:m>
                <a:r>
                  <a:rPr lang="en-US" altLang="zh-CN" b="0" dirty="0" smtClean="0"/>
                  <a:t>1</a:t>
                </a:r>
                <a:endParaRPr lang="zh-CN" altLang="en-US"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410200" y="5329535"/>
                <a:ext cx="974434" cy="461665"/>
              </a:xfrm>
              <a:prstGeom prst="rect">
                <a:avLst/>
              </a:prstGeom>
              <a:blipFill>
                <a:blip r:embed="rId3"/>
                <a:stretch>
                  <a:fillRect l="-5660" t="-9211" r="-8805"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3250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仿真</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14:m>
                  <m:oMath xmlns:m="http://schemas.openxmlformats.org/officeDocument/2006/math">
                    <m:d>
                      <m:dPr>
                        <m:begChr m:val=""/>
                        <m:ctrlPr>
                          <a:rPr lang="zh-CN" altLang="en-US" sz="2400" i="1" smtClean="0">
                            <a:latin typeface="Cambria Math" panose="02040503050406030204" pitchFamily="18" charset="0"/>
                          </a:rPr>
                        </m:ctrlPr>
                      </m:dPr>
                      <m:e>
                        <m:r>
                          <a:rPr lang="en-US" altLang="zh-CN" sz="2400" b="1" i="1" smtClean="0">
                            <a:latin typeface="Cambria Math" panose="02040503050406030204" pitchFamily="18" charset="0"/>
                          </a:rPr>
                          <m:t>𝒓</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r>
                          <a:rPr lang="zh-CN" altLang="en-US" sz="2400">
                            <a:latin typeface="Cambria Math" panose="02040503050406030204" pitchFamily="18" charset="0"/>
                          </a:rPr>
                          <m:t>)+</m:t>
                        </m:r>
                        <m:r>
                          <a:rPr lang="zh-CN" altLang="en-US" sz="2400" i="1">
                            <a:latin typeface="Cambria Math" panose="02040503050406030204" pitchFamily="18" charset="0"/>
                          </a:rPr>
                          <m:t>𝑗</m:t>
                        </m:r>
                        <m:r>
                          <m:rPr>
                            <m:sty m:val="p"/>
                          </m:rPr>
                          <a:rPr lang="zh-CN" altLang="en-US" sz="2400">
                            <a:latin typeface="Cambria Math" panose="02040503050406030204" pitchFamily="18" charset="0"/>
                          </a:rPr>
                          <m:t>sin</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e>
                    </m:d>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endParaRPr lang="en-US" altLang="zh-CN" sz="2400" b="0" dirty="0" smtClean="0"/>
              </a:p>
              <a:p>
                <a:r>
                  <a:rPr lang="zh-CN" altLang="en-US" sz="2400" b="0" dirty="0" smtClean="0"/>
                  <a:t>其中</a:t>
                </a:r>
                <a14:m>
                  <m:oMath xmlns:m="http://schemas.openxmlformats.org/officeDocument/2006/math">
                    <m:r>
                      <a:rPr lang="en-US" altLang="zh-CN" sz="2400" b="0" i="1">
                        <a:latin typeface="Cambria Math" panose="02040503050406030204" pitchFamily="18" charset="0"/>
                      </a:rPr>
                      <m:t>𝑤</m:t>
                    </m:r>
                    <m:r>
                      <a:rPr lang="en-US" altLang="zh-CN" sz="2400" b="0" i="1">
                        <a:latin typeface="Cambria Math" panose="02040503050406030204" pitchFamily="18" charset="0"/>
                      </a:rPr>
                      <m:t>(</m:t>
                    </m:r>
                    <m:r>
                      <a:rPr lang="en-US" altLang="zh-CN" sz="2400" b="0" i="1">
                        <a:latin typeface="Cambria Math" panose="02040503050406030204" pitchFamily="18" charset="0"/>
                      </a:rPr>
                      <m:t>𝑛</m:t>
                    </m:r>
                    <m:r>
                      <a:rPr lang="en-US" altLang="zh-CN" sz="2400" b="0" i="1">
                        <a:latin typeface="Cambria Math" panose="02040503050406030204" pitchFamily="18" charset="0"/>
                      </a:rPr>
                      <m:t>)</m:t>
                    </m:r>
                  </m:oMath>
                </a14:m>
                <a:r>
                  <a:rPr lang="zh-CN" altLang="en-US" sz="2400" b="0" dirty="0" smtClean="0"/>
                  <a:t>为复高斯白噪声，其总功率为</a:t>
                </a:r>
                <a14:m>
                  <m:oMath xmlns:m="http://schemas.openxmlformats.org/officeDocument/2006/math">
                    <m:r>
                      <a:rPr lang="zh-CN" altLang="en-US" sz="2400">
                        <a:latin typeface="Cambria Math" panose="02040503050406030204" pitchFamily="18" charset="0"/>
                      </a:rPr>
                      <m:t>2</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oMath>
                </a14:m>
                <a:r>
                  <a:rPr lang="zh-CN" altLang="en-US" sz="2400" b="0" dirty="0" smtClean="0"/>
                  <a:t>，其中</a:t>
                </a:r>
                <a14:m>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oMath>
                </a14:m>
                <a:r>
                  <a:rPr lang="zh-CN" altLang="en-US" sz="2400" b="0" dirty="0" smtClean="0"/>
                  <a:t>为实部和虚部的噪声功率。</a:t>
                </a:r>
                <a:endParaRPr lang="en-US" altLang="zh-CN" sz="2400" b="0" dirty="0" smtClean="0"/>
              </a:p>
              <a:p>
                <a:r>
                  <a:rPr lang="zh-CN" altLang="en-US" sz="2400" dirty="0" smtClean="0"/>
                  <a:t>信噪比的定义</a:t>
                </a:r>
                <a14:m>
                  <m:oMath xmlns:m="http://schemas.openxmlformats.org/officeDocument/2006/math">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2</m:t>
                            </m:r>
                          </m:sup>
                        </m:sSup>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den>
                    </m:f>
                  </m:oMath>
                </a14:m>
                <a:r>
                  <a:rPr lang="zh-CN" altLang="en-US" sz="2400" dirty="0" smtClean="0"/>
                  <a:t>。但仿真时要根据</a:t>
                </a:r>
                <a:r>
                  <a:rPr lang="zh-CN" altLang="en-US" sz="2400" dirty="0"/>
                  <a:t>具体</a:t>
                </a:r>
                <a:r>
                  <a:rPr lang="zh-CN" altLang="en-US" sz="2400" dirty="0" smtClean="0"/>
                  <a:t>情况具体分析。对于复信号，信噪比为</a:t>
                </a:r>
                <a14:m>
                  <m:oMath xmlns:m="http://schemas.openxmlformats.org/officeDocument/2006/math">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2</m:t>
                            </m:r>
                          </m:sup>
                        </m:sSup>
                      </m:num>
                      <m:den>
                        <m:sSup>
                          <m:sSupPr>
                            <m:ctrlPr>
                              <a:rPr lang="zh-CN" altLang="en-US" sz="2400" i="1">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𝟐</m:t>
                            </m:r>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den>
                    </m:f>
                  </m:oMath>
                </a14:m>
                <a:r>
                  <a:rPr lang="zh-CN" altLang="en-US" sz="2400" dirty="0" smtClean="0"/>
                  <a:t>。</a:t>
                </a:r>
                <a:endParaRPr lang="en-US" altLang="zh-CN" sz="2400" dirty="0" smtClean="0"/>
              </a:p>
              <a:p>
                <a:r>
                  <a:rPr lang="zh-CN" altLang="en-US" sz="2400" dirty="0" smtClean="0"/>
                  <a:t>仿真方法</a:t>
                </a:r>
                <a:r>
                  <a:rPr lang="en-US" altLang="zh-CN" sz="2400" dirty="0" smtClean="0"/>
                  <a:t>1</a:t>
                </a:r>
                <a:r>
                  <a:rPr lang="zh-CN" altLang="en-US" sz="2400" dirty="0" smtClean="0"/>
                  <a:t>：噪声功率归一化为</a:t>
                </a:r>
                <a:r>
                  <a:rPr lang="en-US" altLang="zh-CN" sz="2400" dirty="0" smtClean="0"/>
                  <a:t>1</a:t>
                </a:r>
                <a:r>
                  <a:rPr lang="zh-CN" altLang="en-US" sz="2400" dirty="0" smtClean="0"/>
                  <a:t>，通过改变信号的幅度来改变信噪比。</a:t>
                </a:r>
                <a:endParaRPr lang="en-US" altLang="zh-CN" sz="2400" dirty="0" smtClean="0"/>
              </a:p>
              <a:p>
                <a14:m>
                  <m:oMath xmlns:m="http://schemas.openxmlformats.org/officeDocument/2006/math">
                    <m:r>
                      <a:rPr lang="zh-CN" altLang="en-US" sz="2400" i="1">
                        <a:latin typeface="Cambria Math" panose="02040503050406030204" pitchFamily="18" charset="0"/>
                      </a:rPr>
                      <m:t>𝑆𝑁𝑅</m:t>
                    </m:r>
                    <m:r>
                      <a:rPr lang="zh-CN" altLang="en-US" sz="2400">
                        <a:latin typeface="Cambria Math" panose="02040503050406030204" pitchFamily="18" charset="0"/>
                      </a:rPr>
                      <m:t>=10∗</m:t>
                    </m:r>
                    <m:r>
                      <m:rPr>
                        <m:sty m:val="p"/>
                      </m:rPr>
                      <a:rPr lang="zh-CN" altLang="en-US" sz="2400">
                        <a:latin typeface="Cambria Math" panose="02040503050406030204" pitchFamily="18" charset="0"/>
                      </a:rPr>
                      <m:t>log</m:t>
                    </m:r>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10</m:t>
                        </m:r>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den>
                        </m:f>
                      </m:sup>
                    </m:sSup>
                  </m:oMath>
                </a14:m>
                <a:endParaRPr lang="en-US" altLang="zh-CN" sz="2400" dirty="0" smtClean="0"/>
              </a:p>
              <a:p>
                <a:r>
                  <a:rPr lang="zh-CN" altLang="en-US" sz="2400" dirty="0"/>
                  <a:t>仿真</a:t>
                </a:r>
                <a:r>
                  <a:rPr lang="zh-CN" altLang="en-US" sz="2400" dirty="0" smtClean="0"/>
                  <a:t>方法</a:t>
                </a:r>
                <a:r>
                  <a:rPr lang="en-US" altLang="zh-CN" sz="2400" dirty="0" smtClean="0"/>
                  <a:t>2</a:t>
                </a:r>
                <a:r>
                  <a:rPr lang="zh-CN" altLang="en-US" sz="2400" dirty="0" smtClean="0"/>
                  <a:t>：信号功率</a:t>
                </a:r>
                <a:r>
                  <a:rPr lang="zh-CN" altLang="en-US" sz="2400" dirty="0"/>
                  <a:t>归一化为</a:t>
                </a:r>
                <a:r>
                  <a:rPr lang="en-US" altLang="zh-CN" sz="2400" dirty="0"/>
                  <a:t>1</a:t>
                </a:r>
                <a:r>
                  <a:rPr lang="zh-CN" altLang="en-US" sz="2400" dirty="0"/>
                  <a:t>，通过</a:t>
                </a:r>
                <a:r>
                  <a:rPr lang="zh-CN" altLang="en-US" sz="2400" dirty="0" smtClean="0"/>
                  <a:t>改变噪声功率来</a:t>
                </a:r>
                <a:r>
                  <a:rPr lang="zh-CN" altLang="en-US" sz="2400" dirty="0"/>
                  <a:t>改变信噪比。</a:t>
                </a: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9868" r="-857"/>
                </a:stretch>
              </a:blipFill>
            </p:spPr>
            <p:txBody>
              <a:bodyPr/>
              <a:lstStyle/>
              <a:p>
                <a:r>
                  <a:rPr lang="zh-CN" altLang="en-US">
                    <a:noFill/>
                  </a:rPr>
                  <a:t> </a:t>
                </a:r>
              </a:p>
            </p:txBody>
          </p:sp>
        </mc:Fallback>
      </mc:AlternateContent>
      <p:grpSp>
        <p:nvGrpSpPr>
          <p:cNvPr id="17" name="组合 16"/>
          <p:cNvGrpSpPr/>
          <p:nvPr/>
        </p:nvGrpSpPr>
        <p:grpSpPr>
          <a:xfrm>
            <a:off x="3886200" y="4642515"/>
            <a:ext cx="3352800" cy="843885"/>
            <a:chOff x="3886200" y="4642515"/>
            <a:chExt cx="3352800" cy="843885"/>
          </a:xfrm>
        </p:grpSpPr>
        <mc:AlternateContent xmlns:mc="http://schemas.openxmlformats.org/markup-compatibility/2006" xmlns:a14="http://schemas.microsoft.com/office/drawing/2010/main">
          <mc:Choice Requires="a14">
            <p:sp>
              <p:nvSpPr>
                <p:cNvPr id="15" name="矩形 14"/>
                <p:cNvSpPr/>
                <p:nvPr/>
              </p:nvSpPr>
              <p:spPr>
                <a:xfrm>
                  <a:off x="4543455" y="4642515"/>
                  <a:ext cx="2695545"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𝐴</m:t>
                        </m:r>
                        <m:r>
                          <a:rPr lang="zh-CN" altLang="en-US">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a:latin typeface="Cambria Math" panose="02040503050406030204" pitchFamily="18" charset="0"/>
                                  </a:rPr>
                                  <m:t>2</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10</m:t>
                                </m:r>
                              </m:e>
                              <m:sup>
                                <m:f>
                                  <m:fPr>
                                    <m:ctrlPr>
                                      <a:rPr lang="zh-CN" altLang="en-US" i="1">
                                        <a:latin typeface="Cambria Math" panose="02040503050406030204" pitchFamily="18" charset="0"/>
                                      </a:rPr>
                                    </m:ctrlPr>
                                  </m:fPr>
                                  <m:num>
                                    <m:r>
                                      <a:rPr lang="zh-CN" altLang="en-US" i="1">
                                        <a:latin typeface="Cambria Math" panose="02040503050406030204" pitchFamily="18" charset="0"/>
                                      </a:rPr>
                                      <m:t>𝑆𝑁𝑅</m:t>
                                    </m:r>
                                  </m:num>
                                  <m:den>
                                    <m:r>
                                      <a:rPr lang="zh-CN" altLang="en-US">
                                        <a:latin typeface="Cambria Math" panose="02040503050406030204" pitchFamily="18" charset="0"/>
                                      </a:rPr>
                                      <m:t>10</m:t>
                                    </m:r>
                                  </m:den>
                                </m:f>
                              </m:sup>
                            </m:sSup>
                          </m:e>
                        </m:ra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543455" y="4642515"/>
                  <a:ext cx="2695545" cy="843885"/>
                </a:xfrm>
                <a:prstGeom prst="rect">
                  <a:avLst/>
                </a:prstGeom>
                <a:blipFill>
                  <a:blip r:embed="rId3"/>
                  <a:stretch>
                    <a:fillRect/>
                  </a:stretch>
                </a:blipFill>
              </p:spPr>
              <p:txBody>
                <a:bodyPr/>
                <a:lstStyle/>
                <a:p>
                  <a:r>
                    <a:rPr lang="zh-CN" altLang="en-US">
                      <a:noFill/>
                    </a:rPr>
                    <a:t> </a:t>
                  </a:r>
                </a:p>
              </p:txBody>
            </p:sp>
          </mc:Fallback>
        </mc:AlternateContent>
        <p:sp>
          <p:nvSpPr>
            <p:cNvPr id="16" name="右箭头 15"/>
            <p:cNvSpPr/>
            <p:nvPr/>
          </p:nvSpPr>
          <p:spPr bwMode="auto">
            <a:xfrm>
              <a:off x="3886200" y="4953000"/>
              <a:ext cx="609600" cy="4572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600137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仿真</a:t>
            </a:r>
            <a:endParaRPr lang="zh-CN" altLang="en-US" dirty="0"/>
          </a:p>
        </p:txBody>
      </p:sp>
      <p:sp>
        <p:nvSpPr>
          <p:cNvPr id="6" name="内容占位符 5"/>
          <p:cNvSpPr>
            <a:spLocks noGrp="1"/>
          </p:cNvSpPr>
          <p:nvPr>
            <p:ph idx="1"/>
          </p:nvPr>
        </p:nvSpPr>
        <p:spPr/>
        <p:txBody>
          <a:bodyPr/>
          <a:lstStyle/>
          <a:p>
            <a:pPr marL="0" indent="0">
              <a:buNone/>
            </a:pPr>
            <a:r>
              <a:rPr lang="en-US" altLang="zh-CN" sz="2000" dirty="0" err="1"/>
              <a:t>p_noise</a:t>
            </a:r>
            <a:r>
              <a:rPr lang="en-US" altLang="zh-CN" sz="2000" dirty="0"/>
              <a:t>=1;</a:t>
            </a:r>
          </a:p>
          <a:p>
            <a:pPr marL="0" indent="0">
              <a:buNone/>
            </a:pPr>
            <a:r>
              <a:rPr lang="en-US" altLang="zh-CN" sz="2000" dirty="0"/>
              <a:t>SNR=20;</a:t>
            </a:r>
          </a:p>
          <a:p>
            <a:pPr marL="0" indent="0">
              <a:buNone/>
            </a:pPr>
            <a:r>
              <a:rPr lang="en-US" altLang="zh-CN" sz="2000" dirty="0" err="1" smtClean="0"/>
              <a:t>sn</a:t>
            </a:r>
            <a:r>
              <a:rPr lang="en-US" altLang="zh-CN" sz="2000" dirty="0" smtClean="0"/>
              <a:t>=</a:t>
            </a:r>
            <a:r>
              <a:rPr lang="en-US" altLang="zh-CN" sz="2000" dirty="0" err="1" smtClean="0"/>
              <a:t>exp</a:t>
            </a:r>
            <a:r>
              <a:rPr lang="en-US" altLang="zh-CN" sz="2000" dirty="0" smtClean="0"/>
              <a:t>(1i*2*pi*0.1</a:t>
            </a:r>
            <a:r>
              <a:rPr lang="en-US" altLang="zh-CN" sz="2000" dirty="0"/>
              <a:t>*(1:32));</a:t>
            </a:r>
          </a:p>
          <a:p>
            <a:pPr marL="0" indent="0">
              <a:buNone/>
            </a:pPr>
            <a:r>
              <a:rPr lang="en-US" altLang="zh-CN" sz="2000" dirty="0" err="1" smtClean="0"/>
              <a:t>spc</a:t>
            </a:r>
            <a:r>
              <a:rPr lang="en-US" altLang="zh-CN" sz="2000" dirty="0" smtClean="0"/>
              <a:t>=abs(</a:t>
            </a:r>
            <a:r>
              <a:rPr lang="en-US" altLang="zh-CN" sz="2000" dirty="0" err="1" smtClean="0"/>
              <a:t>fft</a:t>
            </a:r>
            <a:r>
              <a:rPr lang="en-US" altLang="zh-CN" sz="2000" dirty="0" smtClean="0"/>
              <a:t>(sn,1024));</a:t>
            </a:r>
            <a:r>
              <a:rPr lang="en-US" altLang="zh-CN" sz="2000" dirty="0"/>
              <a:t> </a:t>
            </a:r>
            <a:r>
              <a:rPr lang="en-US" altLang="zh-CN" sz="2000" dirty="0" smtClean="0"/>
              <a:t>	%</a:t>
            </a:r>
            <a:r>
              <a:rPr lang="zh-CN" altLang="en-US" sz="2000" dirty="0"/>
              <a:t>补到</a:t>
            </a:r>
            <a:r>
              <a:rPr lang="en-US" altLang="zh-CN" sz="2000" dirty="0"/>
              <a:t>1024</a:t>
            </a:r>
            <a:r>
              <a:rPr lang="zh-CN" altLang="en-US" sz="2000" dirty="0"/>
              <a:t>个样本来估计频率</a:t>
            </a:r>
            <a:endParaRPr lang="en-US" altLang="zh-CN" sz="2000" dirty="0" smtClean="0"/>
          </a:p>
          <a:p>
            <a:pPr marL="0" indent="0">
              <a:buNone/>
            </a:pPr>
            <a:r>
              <a:rPr lang="en-US" altLang="zh-CN" sz="2000" dirty="0" smtClean="0"/>
              <a:t>[</a:t>
            </a:r>
            <a:r>
              <a:rPr lang="en-US" altLang="zh-CN" sz="2000" dirty="0" err="1" smtClean="0"/>
              <a:t>mv,mp</a:t>
            </a:r>
            <a:r>
              <a:rPr lang="en-US" altLang="zh-CN" sz="2000" dirty="0" smtClean="0"/>
              <a:t>]=max(</a:t>
            </a:r>
            <a:r>
              <a:rPr lang="en-US" altLang="zh-CN" sz="2000" dirty="0" err="1" smtClean="0"/>
              <a:t>spc</a:t>
            </a:r>
            <a:r>
              <a:rPr lang="en-US" altLang="zh-CN" sz="2000" dirty="0" smtClean="0"/>
              <a:t>); (mp-1</a:t>
            </a:r>
            <a:r>
              <a:rPr lang="en-US" altLang="zh-CN" sz="2000" dirty="0"/>
              <a:t>)/</a:t>
            </a:r>
            <a:r>
              <a:rPr lang="en-US" altLang="zh-CN" sz="2000" dirty="0" smtClean="0"/>
              <a:t>1024</a:t>
            </a:r>
          </a:p>
          <a:p>
            <a:pPr marL="0" indent="0">
              <a:buNone/>
            </a:pPr>
            <a:r>
              <a:rPr lang="en-US" altLang="zh-CN" sz="2000" dirty="0" err="1" smtClean="0"/>
              <a:t>spc</a:t>
            </a:r>
            <a:r>
              <a:rPr lang="en-US" altLang="zh-CN" sz="2000" dirty="0" smtClean="0"/>
              <a:t>=abs(</a:t>
            </a:r>
            <a:r>
              <a:rPr lang="en-US" altLang="zh-CN" sz="2000" dirty="0" err="1" smtClean="0"/>
              <a:t>fft</a:t>
            </a:r>
            <a:r>
              <a:rPr lang="en-US" altLang="zh-CN" sz="2000" dirty="0" smtClean="0"/>
              <a:t>(sn,32768)); 	%</a:t>
            </a:r>
            <a:r>
              <a:rPr lang="zh-CN" altLang="en-US" sz="2000" dirty="0" smtClean="0"/>
              <a:t>补到</a:t>
            </a:r>
            <a:r>
              <a:rPr lang="en-US" altLang="zh-CN" sz="2000" dirty="0" smtClean="0"/>
              <a:t>32768</a:t>
            </a:r>
            <a:r>
              <a:rPr lang="zh-CN" altLang="en-US" sz="2000" dirty="0" smtClean="0"/>
              <a:t>个样本来估计频率</a:t>
            </a:r>
            <a:endParaRPr lang="en-US" altLang="zh-CN" sz="2000" dirty="0" smtClean="0"/>
          </a:p>
          <a:p>
            <a:pPr marL="0" indent="0">
              <a:buNone/>
            </a:pPr>
            <a:r>
              <a:rPr lang="en-US" altLang="zh-CN" sz="2000" dirty="0" smtClean="0"/>
              <a:t>[</a:t>
            </a:r>
            <a:r>
              <a:rPr lang="en-US" altLang="zh-CN" sz="2000" dirty="0" err="1"/>
              <a:t>mv,mp</a:t>
            </a:r>
            <a:r>
              <a:rPr lang="en-US" altLang="zh-CN" sz="2000" dirty="0"/>
              <a:t>]=max(</a:t>
            </a:r>
            <a:r>
              <a:rPr lang="en-US" altLang="zh-CN" sz="2000" dirty="0" err="1"/>
              <a:t>spc</a:t>
            </a:r>
            <a:r>
              <a:rPr lang="en-US" altLang="zh-CN" sz="2000" dirty="0" smtClean="0"/>
              <a:t>);</a:t>
            </a:r>
            <a:r>
              <a:rPr lang="en-US" altLang="zh-CN" sz="2000" dirty="0"/>
              <a:t> (mp-1)/</a:t>
            </a:r>
            <a:r>
              <a:rPr lang="en-US" altLang="zh-CN" sz="2000" dirty="0" smtClean="0"/>
              <a:t>32768</a:t>
            </a:r>
            <a:endParaRPr lang="en-US" altLang="zh-CN" sz="2000" dirty="0"/>
          </a:p>
          <a:p>
            <a:pPr marL="0" indent="0">
              <a:buNone/>
            </a:pPr>
            <a:r>
              <a:rPr lang="en-US" altLang="zh-CN" sz="2000" dirty="0" smtClean="0"/>
              <a:t>A=</a:t>
            </a:r>
            <a:r>
              <a:rPr lang="en-US" altLang="zh-CN" sz="2000" dirty="0" err="1" smtClean="0"/>
              <a:t>sqrt</a:t>
            </a:r>
            <a:r>
              <a:rPr lang="en-US" altLang="zh-CN" sz="2000" dirty="0" smtClean="0"/>
              <a:t>(10</a:t>
            </a:r>
            <a:r>
              <a:rPr lang="en-US" altLang="zh-CN" sz="2000" dirty="0"/>
              <a:t>^(SNR/10)*(2*(</a:t>
            </a:r>
            <a:r>
              <a:rPr lang="en-US" altLang="zh-CN" sz="2000" dirty="0" err="1"/>
              <a:t>p_noise</a:t>
            </a:r>
            <a:r>
              <a:rPr lang="en-US" altLang="zh-CN" sz="2000" dirty="0"/>
              <a:t>)));</a:t>
            </a:r>
          </a:p>
          <a:p>
            <a:pPr marL="0" indent="0">
              <a:buNone/>
            </a:pPr>
            <a:r>
              <a:rPr lang="en-US" altLang="zh-CN" sz="2000" dirty="0" err="1"/>
              <a:t>NoisedSig</a:t>
            </a:r>
            <a:r>
              <a:rPr lang="en-US" altLang="zh-CN" sz="2000" dirty="0"/>
              <a:t>=</a:t>
            </a:r>
            <a:r>
              <a:rPr lang="en-US" altLang="zh-CN" sz="2000" dirty="0">
                <a:solidFill>
                  <a:srgbClr val="FF0000"/>
                </a:solidFill>
              </a:rPr>
              <a:t>A*</a:t>
            </a:r>
            <a:r>
              <a:rPr lang="en-US" altLang="zh-CN" sz="2000" dirty="0" err="1"/>
              <a:t>sn+</a:t>
            </a:r>
            <a:r>
              <a:rPr lang="en-US" altLang="zh-CN" sz="2000" dirty="0" err="1">
                <a:solidFill>
                  <a:srgbClr val="FF0000"/>
                </a:solidFill>
              </a:rPr>
              <a:t>randn</a:t>
            </a:r>
            <a:r>
              <a:rPr lang="en-US" altLang="zh-CN" sz="2000" dirty="0">
                <a:solidFill>
                  <a:srgbClr val="FF0000"/>
                </a:solidFill>
              </a:rPr>
              <a:t>(1,32)+j*</a:t>
            </a:r>
            <a:r>
              <a:rPr lang="en-US" altLang="zh-CN" sz="2000" dirty="0" err="1">
                <a:solidFill>
                  <a:srgbClr val="FF0000"/>
                </a:solidFill>
              </a:rPr>
              <a:t>randn</a:t>
            </a:r>
            <a:r>
              <a:rPr lang="en-US" altLang="zh-CN" sz="2000" dirty="0">
                <a:solidFill>
                  <a:srgbClr val="FF0000"/>
                </a:solidFill>
              </a:rPr>
              <a:t>(1,32)</a:t>
            </a:r>
            <a:r>
              <a:rPr lang="en-US" altLang="zh-CN" sz="2000" dirty="0"/>
              <a:t>;</a:t>
            </a:r>
          </a:p>
          <a:p>
            <a:pPr marL="0" indent="0">
              <a:buNone/>
            </a:pPr>
            <a:r>
              <a:rPr lang="en-US" altLang="zh-CN" sz="2000" dirty="0"/>
              <a:t>figure(2)</a:t>
            </a:r>
          </a:p>
          <a:p>
            <a:pPr marL="0" indent="0">
              <a:buNone/>
            </a:pPr>
            <a:r>
              <a:rPr lang="en-US" altLang="zh-CN" sz="2000" dirty="0"/>
              <a:t>plot(abs(</a:t>
            </a:r>
            <a:r>
              <a:rPr lang="en-US" altLang="zh-CN" sz="2000" dirty="0" err="1"/>
              <a:t>fft</a:t>
            </a:r>
            <a:r>
              <a:rPr lang="en-US" altLang="zh-CN" sz="2000" dirty="0"/>
              <a:t>(</a:t>
            </a:r>
            <a:r>
              <a:rPr lang="en-US" altLang="zh-CN" sz="2000" dirty="0" err="1"/>
              <a:t>NoisedSig</a:t>
            </a:r>
            <a:r>
              <a:rPr lang="en-US" altLang="zh-CN" sz="2000" dirty="0" smtClean="0"/>
              <a:t>)))</a:t>
            </a:r>
            <a:endParaRPr lang="en-US" altLang="zh-CN" sz="2000" dirty="0"/>
          </a:p>
          <a:p>
            <a:pPr marL="0" indent="0">
              <a:buNone/>
            </a:pPr>
            <a:r>
              <a:rPr lang="en-US" altLang="zh-CN" sz="2000" dirty="0"/>
              <a:t>figure(3)</a:t>
            </a:r>
          </a:p>
          <a:p>
            <a:pPr marL="0" indent="0">
              <a:buNone/>
            </a:pPr>
            <a:r>
              <a:rPr lang="en-US" altLang="zh-CN" sz="2000" dirty="0"/>
              <a:t>plot(abs(</a:t>
            </a:r>
            <a:r>
              <a:rPr lang="en-US" altLang="zh-CN" sz="2000" dirty="0" err="1"/>
              <a:t>fft</a:t>
            </a:r>
            <a:r>
              <a:rPr lang="en-US" altLang="zh-CN" sz="2000" dirty="0"/>
              <a:t>(</a:t>
            </a:r>
            <a:r>
              <a:rPr lang="en-US" altLang="zh-CN" sz="2000" dirty="0" err="1">
                <a:solidFill>
                  <a:srgbClr val="FF0000"/>
                </a:solidFill>
              </a:rPr>
              <a:t>awgn</a:t>
            </a:r>
            <a:r>
              <a:rPr lang="en-US" altLang="zh-CN" sz="2000" dirty="0">
                <a:solidFill>
                  <a:srgbClr val="FF0000"/>
                </a:solidFill>
              </a:rPr>
              <a:t>(sn,20)</a:t>
            </a:r>
            <a:r>
              <a:rPr lang="en-US" altLang="zh-CN" sz="2000" dirty="0"/>
              <a:t>)))</a:t>
            </a:r>
            <a:endParaRPr lang="zh-CN" altLang="en-US" sz="2000" dirty="0"/>
          </a:p>
        </p:txBody>
      </p:sp>
      <p:sp>
        <p:nvSpPr>
          <p:cNvPr id="4" name="矩形 3"/>
          <p:cNvSpPr/>
          <p:nvPr/>
        </p:nvSpPr>
        <p:spPr>
          <a:xfrm>
            <a:off x="6710950" y="1066800"/>
            <a:ext cx="2204450" cy="461665"/>
          </a:xfrm>
          <a:prstGeom prst="rect">
            <a:avLst/>
          </a:prstGeom>
        </p:spPr>
        <p:txBody>
          <a:bodyPr wrap="none">
            <a:spAutoFit/>
          </a:bodyPr>
          <a:lstStyle/>
          <a:p>
            <a:r>
              <a:rPr lang="zh-CN" altLang="en-US" dirty="0">
                <a:hlinkClick r:id="rId2" action="ppaction://hlinkfile"/>
              </a:rPr>
              <a:t>ExChap3_1.m</a:t>
            </a:r>
            <a:endParaRPr lang="zh-CN" altLang="en-US" dirty="0"/>
          </a:p>
        </p:txBody>
      </p:sp>
      <p:sp>
        <p:nvSpPr>
          <p:cNvPr id="7" name="矩形 6"/>
          <p:cNvSpPr/>
          <p:nvPr/>
        </p:nvSpPr>
        <p:spPr>
          <a:xfrm>
            <a:off x="4495800" y="5352871"/>
            <a:ext cx="4572000" cy="1200329"/>
          </a:xfrm>
          <a:prstGeom prst="rect">
            <a:avLst/>
          </a:prstGeom>
          <a:ln w="19050">
            <a:solidFill>
              <a:schemeClr val="accent1"/>
            </a:solidFill>
          </a:ln>
        </p:spPr>
        <p:txBody>
          <a:bodyPr>
            <a:spAutoFit/>
          </a:bodyPr>
          <a:lstStyle/>
          <a:p>
            <a:r>
              <a:rPr lang="en-US" altLang="zh-CN" sz="1800" dirty="0"/>
              <a:t>out = </a:t>
            </a:r>
            <a:r>
              <a:rPr lang="en-US" altLang="zh-CN" sz="1800" dirty="0" err="1">
                <a:solidFill>
                  <a:srgbClr val="0000CC"/>
                </a:solidFill>
              </a:rPr>
              <a:t>awgn</a:t>
            </a:r>
            <a:r>
              <a:rPr lang="en-US" altLang="zh-CN" sz="1800" dirty="0"/>
              <a:t>(</a:t>
            </a:r>
            <a:r>
              <a:rPr lang="en-US" altLang="zh-CN" sz="1800" dirty="0" err="1"/>
              <a:t>in,snr</a:t>
            </a:r>
            <a:r>
              <a:rPr lang="en-US" altLang="zh-CN" sz="1800" dirty="0"/>
              <a:t>) adds white Gaussian noise to the vector signal in. This syntax assumes that </a:t>
            </a:r>
            <a:r>
              <a:rPr lang="en-US" altLang="zh-CN" sz="1800" dirty="0">
                <a:solidFill>
                  <a:srgbClr val="FF0000"/>
                </a:solidFill>
              </a:rPr>
              <a:t>the power of in is 0 </a:t>
            </a:r>
            <a:r>
              <a:rPr lang="en-US" altLang="zh-CN" sz="1800" dirty="0" err="1">
                <a:solidFill>
                  <a:srgbClr val="FF0000"/>
                </a:solidFill>
              </a:rPr>
              <a:t>dBW</a:t>
            </a:r>
            <a:r>
              <a:rPr lang="en-US" altLang="zh-CN" sz="1800" dirty="0"/>
              <a:t>.</a:t>
            </a:r>
            <a:endParaRPr lang="zh-CN" altLang="en-US" sz="1800" dirty="0"/>
          </a:p>
        </p:txBody>
      </p:sp>
      <p:grpSp>
        <p:nvGrpSpPr>
          <p:cNvPr id="8" name="组合 7"/>
          <p:cNvGrpSpPr/>
          <p:nvPr/>
        </p:nvGrpSpPr>
        <p:grpSpPr>
          <a:xfrm>
            <a:off x="4953000" y="3352800"/>
            <a:ext cx="3352800" cy="843885"/>
            <a:chOff x="3886200" y="4642515"/>
            <a:chExt cx="3352800" cy="843885"/>
          </a:xfrm>
        </p:grpSpPr>
        <mc:AlternateContent xmlns:mc="http://schemas.openxmlformats.org/markup-compatibility/2006" xmlns:a14="http://schemas.microsoft.com/office/drawing/2010/main">
          <mc:Choice Requires="a14">
            <p:sp>
              <p:nvSpPr>
                <p:cNvPr id="9" name="矩形 8"/>
                <p:cNvSpPr/>
                <p:nvPr/>
              </p:nvSpPr>
              <p:spPr>
                <a:xfrm>
                  <a:off x="4543455" y="4642515"/>
                  <a:ext cx="2695545"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𝐴</m:t>
                        </m:r>
                        <m:r>
                          <a:rPr lang="zh-CN" altLang="en-US">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a:latin typeface="Cambria Math" panose="02040503050406030204" pitchFamily="18" charset="0"/>
                                  </a:rPr>
                                  <m:t>2</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10</m:t>
                                </m:r>
                              </m:e>
                              <m:sup>
                                <m:f>
                                  <m:fPr>
                                    <m:ctrlPr>
                                      <a:rPr lang="zh-CN" altLang="en-US" i="1">
                                        <a:latin typeface="Cambria Math" panose="02040503050406030204" pitchFamily="18" charset="0"/>
                                      </a:rPr>
                                    </m:ctrlPr>
                                  </m:fPr>
                                  <m:num>
                                    <m:r>
                                      <a:rPr lang="zh-CN" altLang="en-US" i="1">
                                        <a:latin typeface="Cambria Math" panose="02040503050406030204" pitchFamily="18" charset="0"/>
                                      </a:rPr>
                                      <m:t>𝑆𝑁𝑅</m:t>
                                    </m:r>
                                  </m:num>
                                  <m:den>
                                    <m:r>
                                      <a:rPr lang="zh-CN" altLang="en-US">
                                        <a:latin typeface="Cambria Math" panose="02040503050406030204" pitchFamily="18" charset="0"/>
                                      </a:rPr>
                                      <m:t>10</m:t>
                                    </m:r>
                                  </m:den>
                                </m:f>
                              </m:sup>
                            </m:sSup>
                          </m:e>
                        </m:ra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543455" y="4642515"/>
                  <a:ext cx="2695545" cy="843885"/>
                </a:xfrm>
                <a:prstGeom prst="rect">
                  <a:avLst/>
                </a:prstGeom>
                <a:blipFill>
                  <a:blip r:embed="rId3"/>
                  <a:stretch>
                    <a:fillRect/>
                  </a:stretch>
                </a:blipFill>
              </p:spPr>
              <p:txBody>
                <a:bodyPr/>
                <a:lstStyle/>
                <a:p>
                  <a:r>
                    <a:rPr lang="zh-CN" altLang="en-US">
                      <a:noFill/>
                    </a:rPr>
                    <a:t> </a:t>
                  </a:r>
                </a:p>
              </p:txBody>
            </p:sp>
          </mc:Fallback>
        </mc:AlternateContent>
        <p:sp>
          <p:nvSpPr>
            <p:cNvPr id="10" name="右箭头 9"/>
            <p:cNvSpPr/>
            <p:nvPr/>
          </p:nvSpPr>
          <p:spPr bwMode="auto">
            <a:xfrm rot="10800000">
              <a:off x="3886200" y="4953000"/>
              <a:ext cx="609600" cy="4572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grpSp>
        <p:nvGrpSpPr>
          <p:cNvPr id="11" name="组合 10"/>
          <p:cNvGrpSpPr/>
          <p:nvPr/>
        </p:nvGrpSpPr>
        <p:grpSpPr>
          <a:xfrm>
            <a:off x="3960000" y="1748135"/>
            <a:ext cx="4803000" cy="461665"/>
            <a:chOff x="3960000" y="1748135"/>
            <a:chExt cx="4803000" cy="461665"/>
          </a:xfrm>
        </p:grpSpPr>
        <mc:AlternateContent xmlns:mc="http://schemas.openxmlformats.org/markup-compatibility/2006" xmlns:a14="http://schemas.microsoft.com/office/drawing/2010/main">
          <mc:Choice Requires="a14">
            <p:sp>
              <p:nvSpPr>
                <p:cNvPr id="2" name="矩形 1"/>
                <p:cNvSpPr/>
                <p:nvPr/>
              </p:nvSpPr>
              <p:spPr>
                <a:xfrm>
                  <a:off x="4270232" y="1748135"/>
                  <a:ext cx="44927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en-US" altLang="zh-CN" i="1">
                                <a:latin typeface="Cambria Math" panose="02040503050406030204" pitchFamily="18" charset="0"/>
                              </a:rPr>
                              <m:t>𝒓</m:t>
                            </m:r>
                            <m:r>
                              <a:rPr lang="zh-CN" altLang="en-US">
                                <a:latin typeface="Cambria Math" panose="02040503050406030204" pitchFamily="18" charset="0"/>
                              </a:rPr>
                              <m:t>(</m:t>
                            </m:r>
                            <m:r>
                              <a:rPr lang="zh-CN" altLang="en-US" i="1">
                                <a:latin typeface="Cambria Math" panose="02040503050406030204" pitchFamily="18" charset="0"/>
                              </a:rPr>
                              <m:t>𝑛</m:t>
                            </m:r>
                            <m:r>
                              <a:rPr lang="zh-CN" altLang="en-US">
                                <a:latin typeface="Cambria Math" panose="02040503050406030204" pitchFamily="18" charset="0"/>
                              </a:rPr>
                              <m:t>)=</m:t>
                            </m:r>
                            <m:r>
                              <m:rPr>
                                <m:sty m:val="p"/>
                              </m:rPr>
                              <a:rPr lang="zh-CN" altLang="en-US">
                                <a:latin typeface="Cambria Math" panose="02040503050406030204" pitchFamily="18" charset="0"/>
                              </a:rPr>
                              <m:t>cos</m:t>
                            </m:r>
                            <m:r>
                              <a:rPr lang="zh-CN" altLang="en-US">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𝑓𝑛</m:t>
                            </m:r>
                            <m:r>
                              <a:rPr lang="zh-CN" altLang="en-US">
                                <a:latin typeface="Cambria Math" panose="02040503050406030204" pitchFamily="18" charset="0"/>
                              </a:rPr>
                              <m:t>)+</m:t>
                            </m:r>
                            <m:r>
                              <a:rPr lang="zh-CN" altLang="en-US" i="1">
                                <a:latin typeface="Cambria Math" panose="02040503050406030204" pitchFamily="18" charset="0"/>
                              </a:rPr>
                              <m:t>𝑗</m:t>
                            </m:r>
                            <m:r>
                              <m:rPr>
                                <m:sty m:val="p"/>
                              </m:rPr>
                              <a:rPr lang="zh-CN" altLang="en-US">
                                <a:latin typeface="Cambria Math" panose="02040503050406030204" pitchFamily="18" charset="0"/>
                              </a:rPr>
                              <m:t>sin</m:t>
                            </m:r>
                            <m:r>
                              <a:rPr lang="zh-CN" altLang="en-US">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𝑓𝑛</m:t>
                            </m:r>
                          </m:e>
                        </m:d>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4270232" y="1748135"/>
                  <a:ext cx="4492768" cy="461665"/>
                </a:xfrm>
                <a:prstGeom prst="rect">
                  <a:avLst/>
                </a:prstGeom>
                <a:blipFill>
                  <a:blip r:embed="rId4"/>
                  <a:stretch>
                    <a:fillRect t="-127632" r="-14905" b="-197368"/>
                  </a:stretch>
                </a:blipFill>
              </p:spPr>
              <p:txBody>
                <a:bodyPr/>
                <a:lstStyle/>
                <a:p>
                  <a:r>
                    <a:rPr lang="zh-CN" altLang="en-US">
                      <a:noFill/>
                    </a:rPr>
                    <a:t> </a:t>
                  </a:r>
                </a:p>
              </p:txBody>
            </p:sp>
          </mc:Fallback>
        </mc:AlternateContent>
        <p:sp>
          <p:nvSpPr>
            <p:cNvPr id="3" name="右箭头 2"/>
            <p:cNvSpPr/>
            <p:nvPr/>
          </p:nvSpPr>
          <p:spPr bwMode="auto">
            <a:xfrm>
              <a:off x="3960000" y="1872000"/>
              <a:ext cx="381000" cy="3048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960332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克拉美</a:t>
            </a:r>
            <a:r>
              <a:rPr lang="en-US" altLang="zh-CN" dirty="0" smtClean="0"/>
              <a:t>-</a:t>
            </a:r>
            <a:r>
              <a:rPr lang="zh-CN" altLang="en-US" dirty="0" smtClean="0"/>
              <a:t>罗限</a:t>
            </a:r>
            <a:endParaRPr lang="zh-CN" altLang="en-US" dirty="0"/>
          </a:p>
        </p:txBody>
      </p:sp>
      <p:sp>
        <p:nvSpPr>
          <p:cNvPr id="6" name="内容占位符 5"/>
          <p:cNvSpPr>
            <a:spLocks noGrp="1"/>
          </p:cNvSpPr>
          <p:nvPr>
            <p:ph idx="1"/>
          </p:nvPr>
        </p:nvSpPr>
        <p:spPr>
          <a:xfrm>
            <a:off x="304800" y="914400"/>
            <a:ext cx="8534400" cy="5562600"/>
          </a:xfrm>
        </p:spPr>
        <p:txBody>
          <a:bodyPr/>
          <a:lstStyle/>
          <a:p>
            <a:pPr marL="0" indent="0">
              <a:buNone/>
            </a:pPr>
            <a:r>
              <a:rPr lang="en-US" altLang="zh-CN" sz="2000" dirty="0">
                <a:solidFill>
                  <a:srgbClr val="0000CC"/>
                </a:solidFill>
              </a:rPr>
              <a:t>function CRLB=</a:t>
            </a:r>
            <a:r>
              <a:rPr lang="en-US" altLang="zh-CN" sz="2000" dirty="0" err="1">
                <a:solidFill>
                  <a:srgbClr val="0000CC"/>
                </a:solidFill>
              </a:rPr>
              <a:t>CosFreqEstCRLBCal</a:t>
            </a:r>
            <a:r>
              <a:rPr lang="en-US" altLang="zh-CN" sz="2000" dirty="0">
                <a:solidFill>
                  <a:srgbClr val="0000CC"/>
                </a:solidFill>
              </a:rPr>
              <a:t>(</a:t>
            </a:r>
            <a:r>
              <a:rPr lang="en-US" altLang="zh-CN" sz="2000" dirty="0" err="1">
                <a:solidFill>
                  <a:srgbClr val="0000CC"/>
                </a:solidFill>
              </a:rPr>
              <a:t>N,SNR,dt</a:t>
            </a:r>
            <a:r>
              <a:rPr lang="en-US" altLang="zh-CN" sz="2000" dirty="0">
                <a:solidFill>
                  <a:srgbClr val="0000CC"/>
                </a:solidFill>
              </a:rPr>
              <a:t>)</a:t>
            </a:r>
          </a:p>
          <a:p>
            <a:pPr marL="0" indent="0">
              <a:buNone/>
            </a:pPr>
            <a:r>
              <a:rPr lang="en-US" altLang="zh-CN" sz="2000" dirty="0">
                <a:solidFill>
                  <a:srgbClr val="0000CC"/>
                </a:solidFill>
              </a:rPr>
              <a:t>    </a:t>
            </a:r>
            <a:r>
              <a:rPr lang="en-US" altLang="zh-CN" sz="2000" dirty="0" err="1">
                <a:solidFill>
                  <a:srgbClr val="0000CC"/>
                </a:solidFill>
              </a:rPr>
              <a:t>AmB</a:t>
            </a:r>
            <a:r>
              <a:rPr lang="en-US" altLang="zh-CN" sz="2000" dirty="0">
                <a:solidFill>
                  <a:srgbClr val="0000CC"/>
                </a:solidFill>
              </a:rPr>
              <a:t>=10^(SNR/10);</a:t>
            </a:r>
          </a:p>
          <a:p>
            <a:pPr marL="0" indent="0">
              <a:buNone/>
            </a:pPr>
            <a:r>
              <a:rPr lang="en-US" altLang="zh-CN" sz="2000" dirty="0">
                <a:solidFill>
                  <a:srgbClr val="0000CC"/>
                </a:solidFill>
              </a:rPr>
              <a:t>    CRLB=</a:t>
            </a:r>
            <a:r>
              <a:rPr lang="en-US" altLang="zh-CN" sz="2000" dirty="0" err="1">
                <a:solidFill>
                  <a:srgbClr val="0000CC"/>
                </a:solidFill>
              </a:rPr>
              <a:t>sqrt</a:t>
            </a:r>
            <a:r>
              <a:rPr lang="en-US" altLang="zh-CN" sz="2000" dirty="0">
                <a:solidFill>
                  <a:srgbClr val="0000CC"/>
                </a:solidFill>
              </a:rPr>
              <a:t>(6)/(</a:t>
            </a:r>
            <a:r>
              <a:rPr lang="en-US" altLang="zh-CN" sz="2000" dirty="0" err="1">
                <a:solidFill>
                  <a:srgbClr val="0000CC"/>
                </a:solidFill>
              </a:rPr>
              <a:t>dt</a:t>
            </a:r>
            <a:r>
              <a:rPr lang="en-US" altLang="zh-CN" sz="2000" dirty="0">
                <a:solidFill>
                  <a:srgbClr val="0000CC"/>
                </a:solidFill>
              </a:rPr>
              <a:t>*2*pi*</a:t>
            </a:r>
            <a:r>
              <a:rPr lang="en-US" altLang="zh-CN" sz="2000" dirty="0" err="1">
                <a:solidFill>
                  <a:srgbClr val="0000CC"/>
                </a:solidFill>
              </a:rPr>
              <a:t>sqrt</a:t>
            </a:r>
            <a:r>
              <a:rPr lang="en-US" altLang="zh-CN" sz="2000" dirty="0">
                <a:solidFill>
                  <a:srgbClr val="0000CC"/>
                </a:solidFill>
              </a:rPr>
              <a:t>(N*</a:t>
            </a:r>
            <a:r>
              <a:rPr lang="en-US" altLang="zh-CN" sz="2000" dirty="0" err="1">
                <a:solidFill>
                  <a:srgbClr val="0000CC"/>
                </a:solidFill>
              </a:rPr>
              <a:t>AmB</a:t>
            </a:r>
            <a:r>
              <a:rPr lang="en-US" altLang="zh-CN" sz="2000" dirty="0">
                <a:solidFill>
                  <a:srgbClr val="0000CC"/>
                </a:solidFill>
              </a:rPr>
              <a:t>)*N);    </a:t>
            </a:r>
          </a:p>
          <a:p>
            <a:pPr marL="0" indent="0">
              <a:buNone/>
            </a:pPr>
            <a:r>
              <a:rPr lang="en-US" altLang="zh-CN" sz="2000" dirty="0" smtClean="0">
                <a:solidFill>
                  <a:srgbClr val="0000CC"/>
                </a:solidFill>
              </a:rPr>
              <a:t>return</a:t>
            </a:r>
          </a:p>
          <a:p>
            <a:pPr marL="0" indent="0">
              <a:buNone/>
            </a:pPr>
            <a:endParaRPr lang="en-US" altLang="zh-CN" sz="2000" dirty="0"/>
          </a:p>
          <a:p>
            <a:pPr marL="0" indent="0">
              <a:buNone/>
            </a:pPr>
            <a:r>
              <a:rPr lang="en-US" altLang="zh-CN" sz="2000" dirty="0"/>
              <a:t>NFFT=2^nextpow2(1/CRLB</a:t>
            </a:r>
            <a:r>
              <a:rPr lang="en-US" altLang="zh-CN" sz="2000" dirty="0" smtClean="0"/>
              <a:t>);	</a:t>
            </a:r>
            <a:r>
              <a:rPr lang="en-US" altLang="zh-CN" sz="2000" dirty="0" smtClean="0">
                <a:solidFill>
                  <a:srgbClr val="0000CC"/>
                </a:solidFill>
              </a:rPr>
              <a:t>%</a:t>
            </a:r>
            <a:r>
              <a:rPr lang="zh-CN" altLang="en-US" sz="2000" dirty="0" smtClean="0">
                <a:solidFill>
                  <a:srgbClr val="0000CC"/>
                </a:solidFill>
              </a:rPr>
              <a:t>要达到估计的</a:t>
            </a:r>
            <a:r>
              <a:rPr lang="en-US" altLang="zh-CN" sz="2000" dirty="0" smtClean="0">
                <a:solidFill>
                  <a:srgbClr val="0000CC"/>
                </a:solidFill>
              </a:rPr>
              <a:t>CRLB</a:t>
            </a:r>
            <a:r>
              <a:rPr lang="zh-CN" altLang="en-US" sz="2000" dirty="0" smtClean="0">
                <a:solidFill>
                  <a:srgbClr val="0000CC"/>
                </a:solidFill>
              </a:rPr>
              <a:t>，需要补零之后的频率分辨率小于</a:t>
            </a:r>
            <a:r>
              <a:rPr lang="en-US" altLang="zh-CN" sz="2000" dirty="0" smtClean="0">
                <a:solidFill>
                  <a:srgbClr val="0000CC"/>
                </a:solidFill>
              </a:rPr>
              <a:t>CRLB</a:t>
            </a:r>
            <a:r>
              <a:rPr lang="zh-CN" altLang="en-US" sz="2000" dirty="0" smtClean="0">
                <a:solidFill>
                  <a:srgbClr val="0000CC"/>
                </a:solidFill>
              </a:rPr>
              <a:t>。因此根据</a:t>
            </a:r>
            <a:r>
              <a:rPr lang="en-US" altLang="zh-CN" sz="2000" dirty="0" smtClean="0">
                <a:solidFill>
                  <a:srgbClr val="0000CC"/>
                </a:solidFill>
              </a:rPr>
              <a:t>CRLB</a:t>
            </a:r>
            <a:r>
              <a:rPr lang="zh-CN" altLang="en-US" sz="2000" dirty="0" smtClean="0">
                <a:solidFill>
                  <a:srgbClr val="0000CC"/>
                </a:solidFill>
              </a:rPr>
              <a:t>确定需要被零之后的点数。</a:t>
            </a:r>
            <a:endParaRPr lang="en-US" altLang="zh-CN" sz="2000" dirty="0">
              <a:solidFill>
                <a:srgbClr val="0000CC"/>
              </a:solidFill>
            </a:endParaRPr>
          </a:p>
          <a:p>
            <a:pPr marL="0" indent="0">
              <a:buNone/>
            </a:pPr>
            <a:r>
              <a:rPr lang="en-US" altLang="zh-CN" sz="2000" dirty="0"/>
              <a:t>for </a:t>
            </a:r>
            <a:r>
              <a:rPr lang="en-US" altLang="zh-CN" sz="2000" dirty="0" err="1" smtClean="0"/>
              <a:t>i</a:t>
            </a:r>
            <a:r>
              <a:rPr lang="en-US" altLang="zh-CN" sz="2000" dirty="0" smtClean="0"/>
              <a:t>=1:1000	%Monte-Carlo</a:t>
            </a:r>
            <a:r>
              <a:rPr lang="zh-CN" altLang="en-US" sz="2000" dirty="0" smtClean="0"/>
              <a:t>仿真</a:t>
            </a:r>
            <a:endParaRPr lang="en-US" altLang="zh-CN" sz="2000" dirty="0"/>
          </a:p>
          <a:p>
            <a:pPr marL="0" indent="0">
              <a:buNone/>
            </a:pPr>
            <a:r>
              <a:rPr lang="en-US" altLang="zh-CN" sz="2000" dirty="0"/>
              <a:t>    </a:t>
            </a:r>
            <a:r>
              <a:rPr lang="en-US" altLang="zh-CN" sz="2000" dirty="0" err="1"/>
              <a:t>NoisedSig</a:t>
            </a:r>
            <a:r>
              <a:rPr lang="en-US" altLang="zh-CN" sz="2000" dirty="0"/>
              <a:t>=A*</a:t>
            </a:r>
            <a:r>
              <a:rPr lang="en-US" altLang="zh-CN" sz="2000" dirty="0" err="1"/>
              <a:t>sn+randn</a:t>
            </a:r>
            <a:r>
              <a:rPr lang="en-US" altLang="zh-CN" sz="2000" dirty="0"/>
              <a:t>(1,32)+j*</a:t>
            </a:r>
            <a:r>
              <a:rPr lang="en-US" altLang="zh-CN" sz="2000" dirty="0" err="1"/>
              <a:t>randn</a:t>
            </a:r>
            <a:r>
              <a:rPr lang="en-US" altLang="zh-CN" sz="2000" dirty="0"/>
              <a:t>(1,32);</a:t>
            </a:r>
          </a:p>
          <a:p>
            <a:pPr marL="0" indent="0">
              <a:buNone/>
            </a:pPr>
            <a:r>
              <a:rPr lang="en-US" altLang="zh-CN" sz="2000" dirty="0"/>
              <a:t>    </a:t>
            </a:r>
            <a:r>
              <a:rPr lang="en-US" altLang="zh-CN" sz="2000" dirty="0" err="1"/>
              <a:t>spc</a:t>
            </a:r>
            <a:r>
              <a:rPr lang="en-US" altLang="zh-CN" sz="2000" dirty="0"/>
              <a:t>=abs(</a:t>
            </a:r>
            <a:r>
              <a:rPr lang="en-US" altLang="zh-CN" sz="2000" dirty="0" err="1"/>
              <a:t>fft</a:t>
            </a:r>
            <a:r>
              <a:rPr lang="en-US" altLang="zh-CN" sz="2000" dirty="0"/>
              <a:t>(</a:t>
            </a:r>
            <a:r>
              <a:rPr lang="en-US" altLang="zh-CN" sz="2000" dirty="0" err="1"/>
              <a:t>NoisedSig,NFFT</a:t>
            </a:r>
            <a:r>
              <a:rPr lang="en-US" altLang="zh-CN" sz="2000" dirty="0"/>
              <a:t>));</a:t>
            </a:r>
          </a:p>
          <a:p>
            <a:pPr marL="0" indent="0">
              <a:buNone/>
            </a:pPr>
            <a:r>
              <a:rPr lang="en-US" altLang="zh-CN" sz="2000" dirty="0"/>
              <a:t>    [</a:t>
            </a:r>
            <a:r>
              <a:rPr lang="en-US" altLang="zh-CN" sz="2000" dirty="0" err="1"/>
              <a:t>mv,mp</a:t>
            </a:r>
            <a:r>
              <a:rPr lang="en-US" altLang="zh-CN" sz="2000" dirty="0"/>
              <a:t>]=max(</a:t>
            </a:r>
            <a:r>
              <a:rPr lang="en-US" altLang="zh-CN" sz="2000" dirty="0" err="1"/>
              <a:t>spc</a:t>
            </a:r>
            <a:r>
              <a:rPr lang="en-US" altLang="zh-CN" sz="2000" dirty="0"/>
              <a:t>);</a:t>
            </a:r>
          </a:p>
          <a:p>
            <a:pPr marL="0" indent="0">
              <a:buNone/>
            </a:pPr>
            <a:r>
              <a:rPr lang="en-US" altLang="zh-CN" sz="2000" dirty="0"/>
              <a:t>    </a:t>
            </a:r>
            <a:r>
              <a:rPr lang="en-US" altLang="zh-CN" sz="2000" dirty="0" err="1"/>
              <a:t>fe</a:t>
            </a:r>
            <a:r>
              <a:rPr lang="en-US" altLang="zh-CN" sz="2000" dirty="0"/>
              <a:t>(</a:t>
            </a:r>
            <a:r>
              <a:rPr lang="en-US" altLang="zh-CN" sz="2000" dirty="0" err="1"/>
              <a:t>i</a:t>
            </a:r>
            <a:r>
              <a:rPr lang="en-US" altLang="zh-CN" sz="2000" dirty="0"/>
              <a:t>)=(mp-1)/NFFT;</a:t>
            </a:r>
          </a:p>
          <a:p>
            <a:pPr marL="0" indent="0">
              <a:buNone/>
            </a:pPr>
            <a:r>
              <a:rPr lang="en-US" altLang="zh-CN" sz="2000" dirty="0"/>
              <a:t>end</a:t>
            </a:r>
          </a:p>
          <a:p>
            <a:pPr marL="0" indent="0">
              <a:buNone/>
            </a:pPr>
            <a:r>
              <a:rPr lang="en-US" altLang="zh-CN" sz="2000" dirty="0" err="1"/>
              <a:t>sqrt</a:t>
            </a:r>
            <a:r>
              <a:rPr lang="en-US" altLang="zh-CN" sz="2000" dirty="0"/>
              <a:t>(</a:t>
            </a:r>
            <a:r>
              <a:rPr lang="en-US" altLang="zh-CN" sz="2000" dirty="0" err="1"/>
              <a:t>var</a:t>
            </a:r>
            <a:r>
              <a:rPr lang="en-US" altLang="zh-CN" sz="2000" dirty="0"/>
              <a:t>(</a:t>
            </a:r>
            <a:r>
              <a:rPr lang="en-US" altLang="zh-CN" sz="2000" dirty="0" err="1"/>
              <a:t>fe</a:t>
            </a:r>
            <a:r>
              <a:rPr lang="en-US" altLang="zh-CN" sz="2000" dirty="0"/>
              <a:t>))</a:t>
            </a:r>
          </a:p>
          <a:p>
            <a:pPr marL="0" indent="0">
              <a:buNone/>
            </a:pPr>
            <a:r>
              <a:rPr lang="en-US" altLang="zh-CN" sz="2000" dirty="0"/>
              <a:t>CRLB</a:t>
            </a:r>
            <a:endParaRPr lang="zh-CN" altLang="en-US" sz="2000" dirty="0"/>
          </a:p>
        </p:txBody>
      </p:sp>
      <p:sp>
        <p:nvSpPr>
          <p:cNvPr id="2" name="文本框 1"/>
          <p:cNvSpPr txBox="1"/>
          <p:nvPr/>
        </p:nvSpPr>
        <p:spPr>
          <a:xfrm>
            <a:off x="5854087" y="4907340"/>
            <a:ext cx="2985113" cy="1569660"/>
          </a:xfrm>
          <a:prstGeom prst="rect">
            <a:avLst/>
          </a:prstGeom>
          <a:noFill/>
        </p:spPr>
        <p:txBody>
          <a:bodyPr wrap="none" rtlCol="0">
            <a:spAutoFit/>
          </a:bodyPr>
          <a:lstStyle/>
          <a:p>
            <a:r>
              <a:rPr lang="zh-CN" altLang="en-US" dirty="0" smtClean="0">
                <a:solidFill>
                  <a:srgbClr val="0000CC"/>
                </a:solidFill>
              </a:rPr>
              <a:t>某次仿真结果：</a:t>
            </a:r>
            <a:endParaRPr lang="en-US" altLang="zh-CN" dirty="0" smtClean="0">
              <a:solidFill>
                <a:srgbClr val="0000CC"/>
              </a:solidFill>
            </a:endParaRPr>
          </a:p>
          <a:p>
            <a:r>
              <a:rPr lang="en-US" altLang="zh-CN" dirty="0" smtClean="0"/>
              <a:t>RMSE=2.19226e-04</a:t>
            </a:r>
          </a:p>
          <a:p>
            <a:r>
              <a:rPr lang="en-US" altLang="zh-CN" dirty="0" smtClean="0"/>
              <a:t>CRLB=2.15363e-04</a:t>
            </a:r>
          </a:p>
          <a:p>
            <a:r>
              <a:rPr lang="zh-CN" altLang="en-US" dirty="0" smtClean="0"/>
              <a:t>非常接近！</a:t>
            </a:r>
            <a:endParaRPr lang="zh-CN" altLang="en-US" dirty="0"/>
          </a:p>
        </p:txBody>
      </p:sp>
    </p:spTree>
    <p:extLst>
      <p:ext uri="{BB962C8B-B14F-4D97-AF65-F5344CB8AC3E}">
        <p14:creationId xmlns:p14="http://schemas.microsoft.com/office/powerpoint/2010/main" val="2700443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补零的频率估计</a:t>
            </a:r>
            <a:endParaRPr lang="zh-CN" altLang="en-US" dirty="0"/>
          </a:p>
        </p:txBody>
      </p:sp>
      <p:pic>
        <p:nvPicPr>
          <p:cNvPr id="7" name="图片 6"/>
          <p:cNvPicPr>
            <a:picLocks noChangeAspect="1"/>
          </p:cNvPicPr>
          <p:nvPr/>
        </p:nvPicPr>
        <p:blipFill rotWithShape="1">
          <a:blip r:embed="rId2"/>
          <a:srcRect l="8852" r="7541"/>
          <a:stretch/>
        </p:blipFill>
        <p:spPr>
          <a:xfrm>
            <a:off x="2590800" y="1143000"/>
            <a:ext cx="6477000" cy="5229281"/>
          </a:xfrm>
          <a:prstGeom prst="rect">
            <a:avLst/>
          </a:prstGeom>
        </p:spPr>
      </p:pic>
      <p:sp>
        <p:nvSpPr>
          <p:cNvPr id="2" name="文本框 1"/>
          <p:cNvSpPr txBox="1"/>
          <p:nvPr/>
        </p:nvSpPr>
        <p:spPr>
          <a:xfrm>
            <a:off x="76200" y="1371600"/>
            <a:ext cx="2514600" cy="3785652"/>
          </a:xfrm>
          <a:prstGeom prst="rect">
            <a:avLst/>
          </a:prstGeom>
          <a:noFill/>
        </p:spPr>
        <p:txBody>
          <a:bodyPr wrap="square" rtlCol="0">
            <a:spAutoFit/>
          </a:bodyPr>
          <a:lstStyle/>
          <a:p>
            <a:r>
              <a:rPr lang="zh-CN" altLang="en-US" sz="2000" dirty="0" smtClean="0"/>
              <a:t>回忆序列补零对频率的影响：</a:t>
            </a:r>
            <a:r>
              <a:rPr lang="zh-CN" altLang="en-US" sz="2000" dirty="0" smtClean="0">
                <a:solidFill>
                  <a:srgbClr val="FF0000"/>
                </a:solidFill>
              </a:rPr>
              <a:t>不增加</a:t>
            </a:r>
            <a:r>
              <a:rPr lang="zh-CN" altLang="en-US" sz="2000" dirty="0" smtClean="0"/>
              <a:t>信息量，</a:t>
            </a:r>
            <a:r>
              <a:rPr lang="zh-CN" altLang="en-US" sz="2000" dirty="0" smtClean="0">
                <a:solidFill>
                  <a:srgbClr val="FF0000"/>
                </a:solidFill>
              </a:rPr>
              <a:t>不改变</a:t>
            </a:r>
            <a:r>
              <a:rPr lang="zh-CN" altLang="en-US" sz="2000" dirty="0" smtClean="0"/>
              <a:t>频谱的形状，只是在原始</a:t>
            </a:r>
            <a:r>
              <a:rPr lang="en-US" altLang="zh-CN" sz="2000" dirty="0" smtClean="0"/>
              <a:t>N</a:t>
            </a:r>
            <a:r>
              <a:rPr lang="zh-CN" altLang="en-US" sz="2000" dirty="0" smtClean="0"/>
              <a:t>点</a:t>
            </a:r>
            <a:r>
              <a:rPr lang="en-US" altLang="zh-CN" sz="2000" dirty="0" smtClean="0"/>
              <a:t>FFT</a:t>
            </a:r>
            <a:r>
              <a:rPr lang="zh-CN" altLang="en-US" sz="2000" dirty="0" smtClean="0"/>
              <a:t>中</a:t>
            </a:r>
            <a:r>
              <a:rPr lang="zh-CN" altLang="en-US" sz="2000" dirty="0" smtClean="0">
                <a:solidFill>
                  <a:srgbClr val="FF0000"/>
                </a:solidFill>
              </a:rPr>
              <a:t>内插</a:t>
            </a:r>
            <a:r>
              <a:rPr lang="zh-CN" altLang="en-US" sz="2000" dirty="0" smtClean="0"/>
              <a:t>了一些频谱分量。</a:t>
            </a:r>
            <a:endParaRPr lang="en-US" altLang="zh-CN" sz="2000" dirty="0" smtClean="0"/>
          </a:p>
          <a:p>
            <a:r>
              <a:rPr lang="zh-CN" altLang="en-US" sz="2000" dirty="0" smtClean="0"/>
              <a:t>由此一种比较直观的频率估计方法就是补很多零，使频谱</a:t>
            </a:r>
            <a:r>
              <a:rPr lang="zh-CN" altLang="en-US" sz="2000" dirty="0" smtClean="0">
                <a:solidFill>
                  <a:srgbClr val="FF0000"/>
                </a:solidFill>
              </a:rPr>
              <a:t>逼近</a:t>
            </a:r>
            <a:r>
              <a:rPr lang="zh-CN" altLang="en-US" sz="2000" dirty="0" smtClean="0"/>
              <a:t>连续谱，这样就可以找到</a:t>
            </a:r>
            <a:r>
              <a:rPr lang="zh-CN" altLang="en-US" sz="2000" dirty="0" smtClean="0">
                <a:solidFill>
                  <a:srgbClr val="FF0000"/>
                </a:solidFill>
              </a:rPr>
              <a:t>非常逼近真实峰值</a:t>
            </a:r>
            <a:r>
              <a:rPr lang="zh-CN" altLang="en-US" sz="2000" dirty="0" smtClean="0"/>
              <a:t>的谱线。</a:t>
            </a:r>
            <a:endParaRPr lang="zh-CN" altLang="en-US" sz="2000" dirty="0"/>
          </a:p>
        </p:txBody>
      </p:sp>
    </p:spTree>
    <p:extLst>
      <p:ext uri="{BB962C8B-B14F-4D97-AF65-F5344CB8AC3E}">
        <p14:creationId xmlns:p14="http://schemas.microsoft.com/office/powerpoint/2010/main" val="2294207960"/>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83"/>
          <p:cNvGrpSpPr>
            <a:grpSpLocks/>
          </p:cNvGrpSpPr>
          <p:nvPr/>
        </p:nvGrpSpPr>
        <p:grpSpPr bwMode="auto">
          <a:xfrm>
            <a:off x="323850" y="2924175"/>
            <a:ext cx="4895850" cy="1127125"/>
            <a:chOff x="204" y="1979"/>
            <a:chExt cx="3084" cy="710"/>
          </a:xfrm>
        </p:grpSpPr>
        <p:sp>
          <p:nvSpPr>
            <p:cNvPr id="22635" name="Rectangle 19"/>
            <p:cNvSpPr>
              <a:spLocks noChangeArrowheads="1"/>
            </p:cNvSpPr>
            <p:nvPr/>
          </p:nvSpPr>
          <p:spPr bwMode="auto">
            <a:xfrm>
              <a:off x="204" y="1979"/>
              <a:ext cx="308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kumimoji="1" lang="en-US" altLang="zh-CN" dirty="0">
                  <a:latin typeface="Times New Roman" panose="02020603050405020304" pitchFamily="18" charset="0"/>
                  <a:ea typeface="宋体" panose="02010600030101010101" pitchFamily="2" charset="-122"/>
                </a:rPr>
                <a:t>VI. 3</a:t>
              </a:r>
              <a:r>
                <a:rPr kumimoji="1" lang="el-GR" altLang="zh-CN" i="1" dirty="0">
                  <a:latin typeface="Times New Roman" panose="02020603050405020304" pitchFamily="18" charset="0"/>
                </a:rPr>
                <a:t>σ</a:t>
              </a:r>
              <a:r>
                <a:rPr kumimoji="1" lang="zh-CN" altLang="en-US" dirty="0">
                  <a:latin typeface="Times New Roman" panose="02020603050405020304" pitchFamily="18" charset="0"/>
                  <a:ea typeface="宋体" panose="02010600030101010101" pitchFamily="2" charset="-122"/>
                </a:rPr>
                <a:t>准则</a:t>
              </a:r>
            </a:p>
            <a:p>
              <a:r>
                <a:rPr kumimoji="1" lang="zh-CN" altLang="en-US" sz="2200" dirty="0">
                  <a:ea typeface="宋体" panose="02010600030101010101" pitchFamily="2" charset="-122"/>
                </a:rPr>
                <a:t>     满足正态分布的随机变量，其几乎全部取值集中在区间                       ，</a:t>
              </a:r>
            </a:p>
          </p:txBody>
        </p:sp>
        <p:graphicFrame>
          <p:nvGraphicFramePr>
            <p:cNvPr id="22535" name="Object 20"/>
            <p:cNvGraphicFramePr>
              <a:graphicFrameLocks noChangeAspect="1"/>
            </p:cNvGraphicFramePr>
            <p:nvPr/>
          </p:nvGraphicFramePr>
          <p:xfrm>
            <a:off x="1791" y="2432"/>
            <a:ext cx="1180" cy="229"/>
          </p:xfrm>
          <a:graphic>
            <a:graphicData uri="http://schemas.openxmlformats.org/presentationml/2006/ole">
              <mc:AlternateContent xmlns:mc="http://schemas.openxmlformats.org/markup-compatibility/2006">
                <mc:Choice xmlns:v="urn:schemas-microsoft-com:vml" Requires="v">
                  <p:oleObj spid="_x0000_s7317" name="公式" r:id="rId3" imgW="1028254" imgH="203112" progId="Equation.3">
                    <p:embed/>
                  </p:oleObj>
                </mc:Choice>
                <mc:Fallback>
                  <p:oleObj name="公式" r:id="rId3" imgW="1028254" imgH="203112" progId="Equation.3">
                    <p:embed/>
                    <p:pic>
                      <p:nvPicPr>
                        <p:cNvPr id="22535"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 y="2432"/>
                          <a:ext cx="1180" cy="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1798" name="Text Box 22"/>
          <p:cNvSpPr txBox="1">
            <a:spLocks noChangeArrowheads="1"/>
          </p:cNvSpPr>
          <p:nvPr/>
        </p:nvSpPr>
        <p:spPr bwMode="auto">
          <a:xfrm>
            <a:off x="468313" y="4005263"/>
            <a:ext cx="42084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spcBef>
                <a:spcPct val="50000"/>
              </a:spcBef>
            </a:pPr>
            <a:r>
              <a:rPr kumimoji="1" lang="zh-CN" altLang="en-US" sz="2200">
                <a:ea typeface="宋体" panose="02010600030101010101" pitchFamily="2" charset="-122"/>
              </a:rPr>
              <a:t>超出该范围的可能性仅占</a:t>
            </a:r>
            <a:r>
              <a:rPr kumimoji="1" lang="en-US" altLang="zh-CN" sz="2200">
                <a:ea typeface="宋体" panose="02010600030101010101" pitchFamily="2" charset="-122"/>
              </a:rPr>
              <a:t>0.26%</a:t>
            </a:r>
            <a:r>
              <a:rPr kumimoji="1" lang="zh-CN" altLang="en-US" sz="2200">
                <a:ea typeface="宋体" panose="02010600030101010101" pitchFamily="2" charset="-122"/>
              </a:rPr>
              <a:t>。</a:t>
            </a:r>
            <a:r>
              <a:rPr kumimoji="1" lang="zh-CN" altLang="en-US">
                <a:ea typeface="宋体" panose="02010600030101010101" pitchFamily="2" charset="-122"/>
              </a:rPr>
              <a:t> </a:t>
            </a:r>
          </a:p>
        </p:txBody>
      </p:sp>
      <p:sp>
        <p:nvSpPr>
          <p:cNvPr id="331800" name="Rectangle 24"/>
          <p:cNvSpPr>
            <a:spLocks noChangeArrowheads="1"/>
          </p:cNvSpPr>
          <p:nvPr/>
        </p:nvSpPr>
        <p:spPr bwMode="auto">
          <a:xfrm>
            <a:off x="250825" y="4508500"/>
            <a:ext cx="4752975" cy="736600"/>
          </a:xfrm>
          <a:prstGeom prst="rect">
            <a:avLst/>
          </a:prstGeom>
          <a:noFill/>
          <a:ln w="9525">
            <a:noFill/>
            <a:miter lim="800000"/>
            <a:headEnd/>
            <a:tailEnd/>
          </a:ln>
          <a:effectLst>
            <a:prstShdw prst="shdw17" dist="17961" dir="2700000">
              <a:schemeClr val="accent2">
                <a:gamma/>
                <a:shade val="60000"/>
                <a:invGamma/>
              </a:schemeClr>
            </a:prstShdw>
          </a:effectLst>
        </p:spPr>
        <p:txBody>
          <a:bodyPr lIns="0" tIns="0" rIns="0" bIns="0" anchor="ctr">
            <a:spAutoFit/>
          </a:bodyPr>
          <a:lstStyle/>
          <a:p>
            <a:pPr>
              <a:lnSpc>
                <a:spcPct val="110000"/>
              </a:lnSpc>
              <a:defRPr/>
            </a:pPr>
            <a:r>
              <a:rPr lang="en-US" altLang="zh-CN" sz="2200" dirty="0">
                <a:latin typeface="Times New Roman" pitchFamily="18" charset="0"/>
                <a:ea typeface="宋体" pitchFamily="2" charset="-122"/>
              </a:rPr>
              <a:t>       </a:t>
            </a:r>
            <a:r>
              <a:rPr lang="zh-CN" altLang="en-US" sz="2200" dirty="0">
                <a:latin typeface="Times New Roman" pitchFamily="18" charset="0"/>
                <a:ea typeface="宋体" pitchFamily="2" charset="-122"/>
              </a:rPr>
              <a:t>事实上，设</a:t>
            </a:r>
            <a:r>
              <a:rPr lang="en-US" altLang="zh-CN" sz="2200" i="1" dirty="0">
                <a:latin typeface="Times New Roman" pitchFamily="18" charset="0"/>
                <a:ea typeface="宋体" pitchFamily="2" charset="-122"/>
              </a:rPr>
              <a:t>X ~ N</a:t>
            </a:r>
            <a:r>
              <a:rPr lang="en-US" altLang="zh-CN" sz="2200" dirty="0">
                <a:latin typeface="Times New Roman" pitchFamily="18" charset="0"/>
                <a:ea typeface="宋体" pitchFamily="2" charset="-122"/>
              </a:rPr>
              <a:t> (</a:t>
            </a:r>
            <a:r>
              <a:rPr lang="en-US" altLang="zh-CN" sz="2200" i="1" dirty="0">
                <a:latin typeface="Times New Roman" pitchFamily="18" charset="0"/>
                <a:ea typeface="宋体" pitchFamily="2" charset="-122"/>
                <a:sym typeface="Symbol" pitchFamily="18" charset="2"/>
              </a:rPr>
              <a:t></a:t>
            </a:r>
            <a:r>
              <a:rPr lang="en-US" altLang="zh-CN" sz="2200" dirty="0">
                <a:latin typeface="Times New Roman" pitchFamily="18" charset="0"/>
                <a:ea typeface="宋体" pitchFamily="2" charset="-122"/>
              </a:rPr>
              <a:t>, </a:t>
            </a:r>
            <a:r>
              <a:rPr lang="en-US" altLang="zh-CN" sz="2200" i="1" dirty="0">
                <a:latin typeface="Times New Roman" pitchFamily="18" charset="0"/>
                <a:ea typeface="宋体" pitchFamily="2" charset="-122"/>
                <a:sym typeface="Symbol" pitchFamily="18" charset="2"/>
              </a:rPr>
              <a:t></a:t>
            </a:r>
            <a:r>
              <a:rPr lang="en-US" altLang="zh-CN" sz="2200" baseline="30000" dirty="0">
                <a:latin typeface="Times New Roman" pitchFamily="18" charset="0"/>
                <a:ea typeface="宋体" pitchFamily="2" charset="-122"/>
              </a:rPr>
              <a:t>2</a:t>
            </a:r>
            <a:r>
              <a:rPr lang="en-US" altLang="zh-CN" sz="2200" dirty="0">
                <a:latin typeface="Times New Roman" pitchFamily="18" charset="0"/>
                <a:ea typeface="宋体" pitchFamily="2" charset="-122"/>
              </a:rPr>
              <a:t>)</a:t>
            </a:r>
            <a:r>
              <a:rPr lang="zh-CN" altLang="en-US" sz="2200" dirty="0">
                <a:latin typeface="Times New Roman" pitchFamily="18" charset="0"/>
                <a:ea typeface="宋体" pitchFamily="2" charset="-122"/>
              </a:rPr>
              <a:t>，则</a:t>
            </a:r>
            <a:br>
              <a:rPr lang="zh-CN" altLang="en-US" sz="2200" dirty="0">
                <a:latin typeface="Times New Roman" pitchFamily="18" charset="0"/>
                <a:ea typeface="宋体" pitchFamily="2" charset="-122"/>
              </a:rPr>
            </a:br>
            <a:r>
              <a:rPr lang="zh-CN" altLang="en-US" sz="2200" dirty="0">
                <a:latin typeface="Times New Roman" pitchFamily="18" charset="0"/>
                <a:ea typeface="宋体" pitchFamily="2" charset="-122"/>
              </a:rPr>
              <a:t>           </a:t>
            </a:r>
            <a:r>
              <a:rPr lang="en-US" altLang="zh-CN" sz="2000" i="1" dirty="0">
                <a:latin typeface="Times New Roman" pitchFamily="18" charset="0"/>
                <a:ea typeface="宋体" pitchFamily="2" charset="-122"/>
              </a:rPr>
              <a:t>P</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rPr>
              <a:t>X </a:t>
            </a:r>
            <a:r>
              <a:rPr kumimoji="1" lang="en-US" altLang="zh-CN" sz="2000" dirty="0">
                <a:latin typeface="Times New Roman" pitchFamily="18" charset="0"/>
                <a:ea typeface="宋体" pitchFamily="2" charset="-122"/>
              </a:rPr>
              <a:t>−</a:t>
            </a:r>
            <a:r>
              <a:rPr lang="en-US" altLang="zh-CN" sz="2000" dirty="0">
                <a:latin typeface="Times New Roman" pitchFamily="18" charset="0"/>
                <a:ea typeface="宋体" pitchFamily="2" charset="-122"/>
              </a:rPr>
              <a:t> </a:t>
            </a:r>
            <a:r>
              <a:rPr lang="en-US" altLang="zh-CN" sz="2000" i="1"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rPr>
              <a:t>}= </a:t>
            </a:r>
            <a:r>
              <a:rPr lang="en-US" altLang="zh-CN" sz="2000" i="1" dirty="0">
                <a:latin typeface="Times New Roman" pitchFamily="18" charset="0"/>
                <a:ea typeface="宋体" pitchFamily="2" charset="-122"/>
              </a:rPr>
              <a:t>P</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sym typeface="Symbol" pitchFamily="18" charset="2"/>
              </a:rPr>
              <a:t></a:t>
            </a:r>
            <a:r>
              <a:rPr lang="en-US" altLang="zh-CN" sz="2000" i="1" dirty="0">
                <a:latin typeface="Times New Roman" pitchFamily="18" charset="0"/>
                <a:ea typeface="宋体" pitchFamily="2" charset="-122"/>
              </a:rPr>
              <a:t> </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sym typeface="Symbol" pitchFamily="18" charset="2"/>
              </a:rPr>
              <a:t></a:t>
            </a:r>
            <a:r>
              <a:rPr lang="zh-CN" altLang="en-US" sz="2000" dirty="0">
                <a:latin typeface="Times New Roman" pitchFamily="18" charset="0"/>
                <a:ea typeface="宋体" pitchFamily="2" charset="-122"/>
              </a:rPr>
              <a:t>＜</a:t>
            </a:r>
            <a:r>
              <a:rPr lang="en-US" altLang="zh-CN" sz="2000" i="1" dirty="0">
                <a:latin typeface="Times New Roman" pitchFamily="18" charset="0"/>
                <a:ea typeface="宋体" pitchFamily="2" charset="-122"/>
              </a:rPr>
              <a:t>X</a:t>
            </a:r>
            <a:r>
              <a:rPr lang="zh-CN" altLang="en-US" sz="2000" dirty="0">
                <a:latin typeface="Times New Roman" pitchFamily="18" charset="0"/>
                <a:ea typeface="宋体" pitchFamily="2" charset="-122"/>
              </a:rPr>
              <a:t>＜ </a:t>
            </a:r>
            <a:r>
              <a:rPr lang="zh-CN" altLang="en-US" sz="2000" i="1" dirty="0">
                <a:latin typeface="Times New Roman" pitchFamily="18" charset="0"/>
                <a:ea typeface="宋体" pitchFamily="2" charset="-122"/>
                <a:sym typeface="Symbol" pitchFamily="18" charset="2"/>
              </a:rPr>
              <a:t></a:t>
            </a:r>
            <a:r>
              <a:rPr lang="zh-CN" altLang="en-US" sz="2000" i="1" dirty="0">
                <a:latin typeface="Times New Roman" pitchFamily="18" charset="0"/>
                <a:ea typeface="宋体" pitchFamily="2" charset="-122"/>
              </a:rPr>
              <a:t> </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sym typeface="Symbol" pitchFamily="18" charset="2"/>
              </a:rPr>
              <a:t> </a:t>
            </a:r>
            <a:r>
              <a:rPr lang="en-US" altLang="zh-CN" sz="2000" dirty="0">
                <a:latin typeface="Times New Roman" pitchFamily="18" charset="0"/>
                <a:ea typeface="宋体" pitchFamily="2" charset="-122"/>
              </a:rPr>
              <a:t>}</a:t>
            </a:r>
          </a:p>
        </p:txBody>
      </p:sp>
      <p:graphicFrame>
        <p:nvGraphicFramePr>
          <p:cNvPr id="331802" name="Object 26"/>
          <p:cNvGraphicFramePr>
            <a:graphicFrameLocks noChangeAspect="1"/>
          </p:cNvGraphicFramePr>
          <p:nvPr/>
        </p:nvGraphicFramePr>
        <p:xfrm>
          <a:off x="5003800" y="4767263"/>
          <a:ext cx="3240088" cy="639762"/>
        </p:xfrm>
        <a:graphic>
          <a:graphicData uri="http://schemas.openxmlformats.org/presentationml/2006/ole">
            <mc:AlternateContent xmlns:mc="http://schemas.openxmlformats.org/markup-compatibility/2006">
              <mc:Choice xmlns:v="urn:schemas-microsoft-com:vml" Requires="v">
                <p:oleObj spid="_x0000_s7318" name="Equation" r:id="rId5" imgW="1968480" imgH="393480" progId="Equation.DSMT4">
                  <p:embed/>
                </p:oleObj>
              </mc:Choice>
              <mc:Fallback>
                <p:oleObj name="Equation" r:id="rId5" imgW="1968480" imgH="393480" progId="Equation.DSMT4">
                  <p:embed/>
                  <p:pic>
                    <p:nvPicPr>
                      <p:cNvPr id="331802"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4767263"/>
                        <a:ext cx="3240088"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1803" name="Object 27"/>
          <p:cNvGraphicFramePr>
            <a:graphicFrameLocks noChangeAspect="1"/>
          </p:cNvGraphicFramePr>
          <p:nvPr/>
        </p:nvGraphicFramePr>
        <p:xfrm>
          <a:off x="5003800" y="5343525"/>
          <a:ext cx="3706813" cy="334963"/>
        </p:xfrm>
        <a:graphic>
          <a:graphicData uri="http://schemas.openxmlformats.org/presentationml/2006/ole">
            <mc:AlternateContent xmlns:mc="http://schemas.openxmlformats.org/markup-compatibility/2006">
              <mc:Choice xmlns:v="urn:schemas-microsoft-com:vml" Requires="v">
                <p:oleObj spid="_x0000_s7319" name="Equation" r:id="rId7" imgW="2197080" imgH="203040" progId="Equation.DSMT4">
                  <p:embed/>
                </p:oleObj>
              </mc:Choice>
              <mc:Fallback>
                <p:oleObj name="Equation" r:id="rId7" imgW="2197080" imgH="203040" progId="Equation.DSMT4">
                  <p:embed/>
                  <p:pic>
                    <p:nvPicPr>
                      <p:cNvPr id="331803"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5343525"/>
                        <a:ext cx="3706813"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1808" name="Rectangle 32"/>
          <p:cNvSpPr>
            <a:spLocks noChangeArrowheads="1"/>
          </p:cNvSpPr>
          <p:nvPr/>
        </p:nvSpPr>
        <p:spPr bwMode="auto">
          <a:xfrm>
            <a:off x="790575" y="5684838"/>
            <a:ext cx="11176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zh-CN" altLang="en-US" sz="2200">
                <a:solidFill>
                  <a:srgbClr val="000000"/>
                </a:solidFill>
                <a:latin typeface="宋体" panose="02010600030101010101" pitchFamily="2" charset="-122"/>
                <a:ea typeface="宋体" panose="02010600030101010101" pitchFamily="2" charset="-122"/>
              </a:rPr>
              <a:t>类似可得</a:t>
            </a:r>
            <a:endParaRPr lang="zh-CN" altLang="en-US" sz="2200">
              <a:ea typeface="宋体" panose="02010600030101010101" pitchFamily="2" charset="-122"/>
            </a:endParaRPr>
          </a:p>
        </p:txBody>
      </p:sp>
      <p:sp>
        <p:nvSpPr>
          <p:cNvPr id="22542" name="Rectangle 33"/>
          <p:cNvSpPr>
            <a:spLocks noChangeArrowheads="1"/>
          </p:cNvSpPr>
          <p:nvPr/>
        </p:nvSpPr>
        <p:spPr bwMode="auto">
          <a:xfrm>
            <a:off x="2000250" y="5672138"/>
            <a:ext cx="57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solidFill>
                  <a:srgbClr val="000000"/>
                </a:solidFill>
                <a:latin typeface="Times New Roman" panose="02020603050405020304" pitchFamily="18" charset="0"/>
                <a:ea typeface="宋体" panose="02010600030101010101" pitchFamily="2" charset="-122"/>
              </a:rPr>
              <a:t> </a:t>
            </a:r>
            <a:endParaRPr lang="en-US" altLang="zh-CN">
              <a:ea typeface="宋体" panose="02010600030101010101" pitchFamily="2" charset="-122"/>
            </a:endParaRPr>
          </a:p>
        </p:txBody>
      </p:sp>
      <p:sp>
        <p:nvSpPr>
          <p:cNvPr id="22543" name="Rectangle 34"/>
          <p:cNvSpPr>
            <a:spLocks noChangeArrowheads="1"/>
          </p:cNvSpPr>
          <p:nvPr/>
        </p:nvSpPr>
        <p:spPr bwMode="auto">
          <a:xfrm>
            <a:off x="7385050" y="5672138"/>
            <a:ext cx="57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solidFill>
                  <a:srgbClr val="000000"/>
                </a:solidFill>
                <a:latin typeface="Times New Roman" panose="02020603050405020304" pitchFamily="18" charset="0"/>
                <a:ea typeface="宋体" panose="02010600030101010101" pitchFamily="2" charset="-122"/>
              </a:rPr>
              <a:t> </a:t>
            </a:r>
            <a:endParaRPr lang="en-US" altLang="zh-CN">
              <a:ea typeface="宋体" panose="02010600030101010101" pitchFamily="2" charset="-122"/>
            </a:endParaRPr>
          </a:p>
        </p:txBody>
      </p:sp>
      <p:grpSp>
        <p:nvGrpSpPr>
          <p:cNvPr id="3" name="Group 184"/>
          <p:cNvGrpSpPr>
            <a:grpSpLocks/>
          </p:cNvGrpSpPr>
          <p:nvPr/>
        </p:nvGrpSpPr>
        <p:grpSpPr bwMode="auto">
          <a:xfrm>
            <a:off x="1943100" y="5805488"/>
            <a:ext cx="4573588" cy="341312"/>
            <a:chOff x="951" y="3774"/>
            <a:chExt cx="2881" cy="215"/>
          </a:xfrm>
        </p:grpSpPr>
        <p:sp>
          <p:nvSpPr>
            <p:cNvPr id="22613" name="Rectangle 35"/>
            <p:cNvSpPr>
              <a:spLocks noChangeArrowheads="1"/>
            </p:cNvSpPr>
            <p:nvPr/>
          </p:nvSpPr>
          <p:spPr bwMode="auto">
            <a:xfrm>
              <a:off x="3512" y="3797"/>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9546</a:t>
              </a:r>
              <a:endParaRPr lang="en-US" altLang="zh-CN">
                <a:ea typeface="宋体" panose="02010600030101010101" pitchFamily="2" charset="-122"/>
              </a:endParaRPr>
            </a:p>
          </p:txBody>
        </p:sp>
        <p:sp>
          <p:nvSpPr>
            <p:cNvPr id="22614" name="Rectangle 36"/>
            <p:cNvSpPr>
              <a:spLocks noChangeArrowheads="1"/>
            </p:cNvSpPr>
            <p:nvPr/>
          </p:nvSpPr>
          <p:spPr bwMode="auto">
            <a:xfrm>
              <a:off x="3464" y="3797"/>
              <a:ext cx="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15" name="Rectangle 37"/>
            <p:cNvSpPr>
              <a:spLocks noChangeArrowheads="1"/>
            </p:cNvSpPr>
            <p:nvPr/>
          </p:nvSpPr>
          <p:spPr bwMode="auto">
            <a:xfrm>
              <a:off x="3367" y="3797"/>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0</a:t>
              </a:r>
              <a:endParaRPr lang="en-US" altLang="zh-CN">
                <a:ea typeface="宋体" panose="02010600030101010101" pitchFamily="2" charset="-122"/>
              </a:endParaRPr>
            </a:p>
          </p:txBody>
        </p:sp>
        <p:sp>
          <p:nvSpPr>
            <p:cNvPr id="22616" name="Rectangle 38"/>
            <p:cNvSpPr>
              <a:spLocks noChangeArrowheads="1"/>
            </p:cNvSpPr>
            <p:nvPr/>
          </p:nvSpPr>
          <p:spPr bwMode="auto">
            <a:xfrm>
              <a:off x="3082" y="3797"/>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1</a:t>
              </a:r>
              <a:endParaRPr lang="en-US" altLang="zh-CN">
                <a:ea typeface="宋体" panose="02010600030101010101" pitchFamily="2" charset="-122"/>
              </a:endParaRPr>
            </a:p>
          </p:txBody>
        </p:sp>
        <p:sp>
          <p:nvSpPr>
            <p:cNvPr id="22617" name="Rectangle 39"/>
            <p:cNvSpPr>
              <a:spLocks noChangeArrowheads="1"/>
            </p:cNvSpPr>
            <p:nvPr/>
          </p:nvSpPr>
          <p:spPr bwMode="auto">
            <a:xfrm>
              <a:off x="2854" y="3797"/>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18" name="Rectangle 40"/>
            <p:cNvSpPr>
              <a:spLocks noChangeArrowheads="1"/>
            </p:cNvSpPr>
            <p:nvPr/>
          </p:nvSpPr>
          <p:spPr bwMode="auto">
            <a:xfrm>
              <a:off x="2757" y="379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22619" name="Rectangle 41"/>
            <p:cNvSpPr>
              <a:spLocks noChangeArrowheads="1"/>
            </p:cNvSpPr>
            <p:nvPr/>
          </p:nvSpPr>
          <p:spPr bwMode="auto">
            <a:xfrm>
              <a:off x="2687" y="3797"/>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20" name="Rectangle 42"/>
            <p:cNvSpPr>
              <a:spLocks noChangeArrowheads="1"/>
            </p:cNvSpPr>
            <p:nvPr/>
          </p:nvSpPr>
          <p:spPr bwMode="auto">
            <a:xfrm>
              <a:off x="2453" y="3797"/>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22621" name="Rectangle 43"/>
            <p:cNvSpPr>
              <a:spLocks noChangeArrowheads="1"/>
            </p:cNvSpPr>
            <p:nvPr/>
          </p:nvSpPr>
          <p:spPr bwMode="auto">
            <a:xfrm>
              <a:off x="2165" y="3797"/>
              <a:ext cx="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22" name="Rectangle 44"/>
            <p:cNvSpPr>
              <a:spLocks noChangeArrowheads="1"/>
            </p:cNvSpPr>
            <p:nvPr/>
          </p:nvSpPr>
          <p:spPr bwMode="auto">
            <a:xfrm>
              <a:off x="1943" y="3797"/>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22623" name="Rectangle 45"/>
            <p:cNvSpPr>
              <a:spLocks noChangeArrowheads="1"/>
            </p:cNvSpPr>
            <p:nvPr/>
          </p:nvSpPr>
          <p:spPr bwMode="auto">
            <a:xfrm>
              <a:off x="1752" y="3797"/>
              <a:ext cx="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24" name="Rectangle 46"/>
            <p:cNvSpPr>
              <a:spLocks noChangeArrowheads="1"/>
            </p:cNvSpPr>
            <p:nvPr/>
          </p:nvSpPr>
          <p:spPr bwMode="auto">
            <a:xfrm>
              <a:off x="1060" y="3797"/>
              <a:ext cx="1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25" name="Rectangle 47"/>
            <p:cNvSpPr>
              <a:spLocks noChangeArrowheads="1"/>
            </p:cNvSpPr>
            <p:nvPr/>
          </p:nvSpPr>
          <p:spPr bwMode="auto">
            <a:xfrm>
              <a:off x="3212"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26" name="Rectangle 48"/>
            <p:cNvSpPr>
              <a:spLocks noChangeArrowheads="1"/>
            </p:cNvSpPr>
            <p:nvPr/>
          </p:nvSpPr>
          <p:spPr bwMode="auto">
            <a:xfrm>
              <a:off x="2957"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27" name="Rectangle 49"/>
            <p:cNvSpPr>
              <a:spLocks noChangeArrowheads="1"/>
            </p:cNvSpPr>
            <p:nvPr/>
          </p:nvSpPr>
          <p:spPr bwMode="auto">
            <a:xfrm>
              <a:off x="2295"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28" name="Rectangle 50"/>
            <p:cNvSpPr>
              <a:spLocks noChangeArrowheads="1"/>
            </p:cNvSpPr>
            <p:nvPr/>
          </p:nvSpPr>
          <p:spPr bwMode="auto">
            <a:xfrm>
              <a:off x="1785"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&lt;</a:t>
              </a:r>
              <a:endParaRPr lang="en-US" altLang="zh-CN">
                <a:ea typeface="宋体" panose="02010600030101010101" pitchFamily="2" charset="-122"/>
              </a:endParaRPr>
            </a:p>
          </p:txBody>
        </p:sp>
        <p:sp>
          <p:nvSpPr>
            <p:cNvPr id="22629" name="Rectangle 51"/>
            <p:cNvSpPr>
              <a:spLocks noChangeArrowheads="1"/>
            </p:cNvSpPr>
            <p:nvPr/>
          </p:nvSpPr>
          <p:spPr bwMode="auto">
            <a:xfrm>
              <a:off x="1439"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30" name="Rectangle 52"/>
            <p:cNvSpPr>
              <a:spLocks noChangeArrowheads="1"/>
            </p:cNvSpPr>
            <p:nvPr/>
          </p:nvSpPr>
          <p:spPr bwMode="auto">
            <a:xfrm>
              <a:off x="2538" y="3774"/>
              <a:ext cx="1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i="1">
                  <a:solidFill>
                    <a:srgbClr val="0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a:latin typeface="Times New Roman" panose="02020603050405020304" pitchFamily="18" charset="0"/>
                <a:ea typeface="宋体" panose="02010600030101010101" pitchFamily="2" charset="-122"/>
                <a:sym typeface="Symbol" panose="05050102010706020507" pitchFamily="18" charset="2"/>
              </a:endParaRPr>
            </a:p>
          </p:txBody>
        </p:sp>
        <p:sp>
          <p:nvSpPr>
            <p:cNvPr id="22631" name="Rectangle 53"/>
            <p:cNvSpPr>
              <a:spLocks noChangeArrowheads="1"/>
            </p:cNvSpPr>
            <p:nvPr/>
          </p:nvSpPr>
          <p:spPr bwMode="auto">
            <a:xfrm>
              <a:off x="2028" y="3774"/>
              <a:ext cx="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Symbol" panose="05050102010706020507" pitchFamily="18" charset="2"/>
                  <a:ea typeface="宋体" panose="02010600030101010101" pitchFamily="2" charset="-122"/>
                </a:rPr>
                <a:t>s</a:t>
              </a:r>
              <a:endParaRPr lang="en-US" altLang="zh-CN">
                <a:ea typeface="宋体" panose="02010600030101010101" pitchFamily="2" charset="-122"/>
              </a:endParaRPr>
            </a:p>
          </p:txBody>
        </p:sp>
        <p:sp>
          <p:nvSpPr>
            <p:cNvPr id="22632" name="Rectangle 54"/>
            <p:cNvSpPr>
              <a:spLocks noChangeArrowheads="1"/>
            </p:cNvSpPr>
            <p:nvPr/>
          </p:nvSpPr>
          <p:spPr bwMode="auto">
            <a:xfrm>
              <a:off x="1588" y="3774"/>
              <a:ext cx="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Symbol" panose="05050102010706020507" pitchFamily="18" charset="2"/>
                  <a:ea typeface="宋体" panose="02010600030101010101" pitchFamily="2" charset="-122"/>
                </a:rPr>
                <a:t>m</a:t>
              </a:r>
              <a:endParaRPr lang="en-US" altLang="zh-CN">
                <a:ea typeface="宋体" panose="02010600030101010101" pitchFamily="2" charset="-122"/>
              </a:endParaRPr>
            </a:p>
          </p:txBody>
        </p:sp>
        <p:sp>
          <p:nvSpPr>
            <p:cNvPr id="22633" name="Rectangle 55"/>
            <p:cNvSpPr>
              <a:spLocks noChangeArrowheads="1"/>
            </p:cNvSpPr>
            <p:nvPr/>
          </p:nvSpPr>
          <p:spPr bwMode="auto">
            <a:xfrm>
              <a:off x="1251" y="3797"/>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Times New Roman" panose="02020603050405020304" pitchFamily="18" charset="0"/>
                  <a:ea typeface="宋体" panose="02010600030101010101" pitchFamily="2" charset="-122"/>
                </a:rPr>
                <a:t>X</a:t>
              </a:r>
              <a:endParaRPr lang="en-US" altLang="zh-CN">
                <a:ea typeface="宋体" panose="02010600030101010101" pitchFamily="2" charset="-122"/>
              </a:endParaRPr>
            </a:p>
          </p:txBody>
        </p:sp>
        <p:sp>
          <p:nvSpPr>
            <p:cNvPr id="22634" name="Rectangle 56"/>
            <p:cNvSpPr>
              <a:spLocks noChangeArrowheads="1"/>
            </p:cNvSpPr>
            <p:nvPr/>
          </p:nvSpPr>
          <p:spPr bwMode="auto">
            <a:xfrm>
              <a:off x="951" y="3797"/>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Times New Roman" panose="02020603050405020304" pitchFamily="18" charset="0"/>
                  <a:ea typeface="宋体" panose="02010600030101010101" pitchFamily="2" charset="-122"/>
                </a:rPr>
                <a:t>P</a:t>
              </a:r>
              <a:endParaRPr lang="en-US" altLang="zh-CN">
                <a:ea typeface="宋体" panose="02010600030101010101" pitchFamily="2" charset="-122"/>
              </a:endParaRPr>
            </a:p>
          </p:txBody>
        </p:sp>
      </p:grpSp>
      <p:grpSp>
        <p:nvGrpSpPr>
          <p:cNvPr id="4" name="Group 185"/>
          <p:cNvGrpSpPr>
            <a:grpSpLocks/>
          </p:cNvGrpSpPr>
          <p:nvPr/>
        </p:nvGrpSpPr>
        <p:grpSpPr bwMode="auto">
          <a:xfrm>
            <a:off x="1936750" y="6113463"/>
            <a:ext cx="4598988" cy="339725"/>
            <a:chOff x="951" y="4030"/>
            <a:chExt cx="2847" cy="214"/>
          </a:xfrm>
        </p:grpSpPr>
        <p:sp>
          <p:nvSpPr>
            <p:cNvPr id="22591" name="Rectangle 59"/>
            <p:cNvSpPr>
              <a:spLocks noChangeArrowheads="1"/>
            </p:cNvSpPr>
            <p:nvPr/>
          </p:nvSpPr>
          <p:spPr bwMode="auto">
            <a:xfrm>
              <a:off x="3484" y="4052"/>
              <a:ext cx="3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9974</a:t>
              </a:r>
              <a:endParaRPr lang="en-US" altLang="zh-CN">
                <a:ea typeface="宋体" panose="02010600030101010101" pitchFamily="2" charset="-122"/>
              </a:endParaRPr>
            </a:p>
          </p:txBody>
        </p:sp>
        <p:sp>
          <p:nvSpPr>
            <p:cNvPr id="22592" name="Rectangle 60"/>
            <p:cNvSpPr>
              <a:spLocks noChangeArrowheads="1"/>
            </p:cNvSpPr>
            <p:nvPr/>
          </p:nvSpPr>
          <p:spPr bwMode="auto">
            <a:xfrm>
              <a:off x="3436" y="4052"/>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593" name="Rectangle 61"/>
            <p:cNvSpPr>
              <a:spLocks noChangeArrowheads="1"/>
            </p:cNvSpPr>
            <p:nvPr/>
          </p:nvSpPr>
          <p:spPr bwMode="auto">
            <a:xfrm>
              <a:off x="3339" y="4052"/>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0</a:t>
              </a:r>
              <a:endParaRPr lang="en-US" altLang="zh-CN">
                <a:ea typeface="宋体" panose="02010600030101010101" pitchFamily="2" charset="-122"/>
              </a:endParaRPr>
            </a:p>
          </p:txBody>
        </p:sp>
        <p:sp>
          <p:nvSpPr>
            <p:cNvPr id="22594" name="Rectangle 62"/>
            <p:cNvSpPr>
              <a:spLocks noChangeArrowheads="1"/>
            </p:cNvSpPr>
            <p:nvPr/>
          </p:nvSpPr>
          <p:spPr bwMode="auto">
            <a:xfrm>
              <a:off x="3054" y="4052"/>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1</a:t>
              </a:r>
              <a:endParaRPr lang="en-US" altLang="zh-CN">
                <a:ea typeface="宋体" panose="02010600030101010101" pitchFamily="2" charset="-122"/>
              </a:endParaRPr>
            </a:p>
          </p:txBody>
        </p:sp>
        <p:sp>
          <p:nvSpPr>
            <p:cNvPr id="22595" name="Rectangle 63"/>
            <p:cNvSpPr>
              <a:spLocks noChangeArrowheads="1"/>
            </p:cNvSpPr>
            <p:nvPr/>
          </p:nvSpPr>
          <p:spPr bwMode="auto">
            <a:xfrm>
              <a:off x="2827" y="4052"/>
              <a:ext cx="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596" name="Rectangle 64"/>
            <p:cNvSpPr>
              <a:spLocks noChangeArrowheads="1"/>
            </p:cNvSpPr>
            <p:nvPr/>
          </p:nvSpPr>
          <p:spPr bwMode="auto">
            <a:xfrm>
              <a:off x="2736" y="4052"/>
              <a:ext cx="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3</a:t>
              </a:r>
              <a:endParaRPr lang="en-US" altLang="zh-CN">
                <a:ea typeface="宋体" panose="02010600030101010101" pitchFamily="2" charset="-122"/>
              </a:endParaRPr>
            </a:p>
          </p:txBody>
        </p:sp>
        <p:sp>
          <p:nvSpPr>
            <p:cNvPr id="22597" name="Rectangle 65"/>
            <p:cNvSpPr>
              <a:spLocks noChangeArrowheads="1"/>
            </p:cNvSpPr>
            <p:nvPr/>
          </p:nvSpPr>
          <p:spPr bwMode="auto">
            <a:xfrm>
              <a:off x="2672" y="405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598" name="Rectangle 66"/>
            <p:cNvSpPr>
              <a:spLocks noChangeArrowheads="1"/>
            </p:cNvSpPr>
            <p:nvPr/>
          </p:nvSpPr>
          <p:spPr bwMode="auto">
            <a:xfrm>
              <a:off x="2438" y="4052"/>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22599" name="Rectangle 67"/>
            <p:cNvSpPr>
              <a:spLocks noChangeArrowheads="1"/>
            </p:cNvSpPr>
            <p:nvPr/>
          </p:nvSpPr>
          <p:spPr bwMode="auto">
            <a:xfrm>
              <a:off x="2151" y="4052"/>
              <a:ext cx="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00" name="Rectangle 68"/>
            <p:cNvSpPr>
              <a:spLocks noChangeArrowheads="1"/>
            </p:cNvSpPr>
            <p:nvPr/>
          </p:nvSpPr>
          <p:spPr bwMode="auto">
            <a:xfrm>
              <a:off x="1935" y="4052"/>
              <a:ext cx="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3</a:t>
              </a:r>
              <a:endParaRPr lang="en-US" altLang="zh-CN">
                <a:ea typeface="宋体" panose="02010600030101010101" pitchFamily="2" charset="-122"/>
              </a:endParaRPr>
            </a:p>
          </p:txBody>
        </p:sp>
        <p:sp>
          <p:nvSpPr>
            <p:cNvPr id="22601" name="Rectangle 69"/>
            <p:cNvSpPr>
              <a:spLocks noChangeArrowheads="1"/>
            </p:cNvSpPr>
            <p:nvPr/>
          </p:nvSpPr>
          <p:spPr bwMode="auto">
            <a:xfrm>
              <a:off x="1750" y="4052"/>
              <a:ext cx="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02" name="Rectangle 70"/>
            <p:cNvSpPr>
              <a:spLocks noChangeArrowheads="1"/>
            </p:cNvSpPr>
            <p:nvPr/>
          </p:nvSpPr>
          <p:spPr bwMode="auto">
            <a:xfrm>
              <a:off x="1059" y="405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03" name="Rectangle 71"/>
            <p:cNvSpPr>
              <a:spLocks noChangeArrowheads="1"/>
            </p:cNvSpPr>
            <p:nvPr/>
          </p:nvSpPr>
          <p:spPr bwMode="auto">
            <a:xfrm>
              <a:off x="3184" y="4030"/>
              <a:ext cx="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04" name="Rectangle 72"/>
            <p:cNvSpPr>
              <a:spLocks noChangeArrowheads="1"/>
            </p:cNvSpPr>
            <p:nvPr/>
          </p:nvSpPr>
          <p:spPr bwMode="auto">
            <a:xfrm>
              <a:off x="2930" y="4030"/>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05" name="Rectangle 73"/>
            <p:cNvSpPr>
              <a:spLocks noChangeArrowheads="1"/>
            </p:cNvSpPr>
            <p:nvPr/>
          </p:nvSpPr>
          <p:spPr bwMode="auto">
            <a:xfrm>
              <a:off x="2281" y="4030"/>
              <a:ext cx="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06" name="Rectangle 74"/>
            <p:cNvSpPr>
              <a:spLocks noChangeArrowheads="1"/>
            </p:cNvSpPr>
            <p:nvPr/>
          </p:nvSpPr>
          <p:spPr bwMode="auto">
            <a:xfrm>
              <a:off x="1784" y="4030"/>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&lt;</a:t>
              </a:r>
              <a:endParaRPr lang="en-US" altLang="zh-CN">
                <a:ea typeface="宋体" panose="02010600030101010101" pitchFamily="2" charset="-122"/>
              </a:endParaRPr>
            </a:p>
          </p:txBody>
        </p:sp>
        <p:sp>
          <p:nvSpPr>
            <p:cNvPr id="22607" name="Rectangle 75"/>
            <p:cNvSpPr>
              <a:spLocks noChangeArrowheads="1"/>
            </p:cNvSpPr>
            <p:nvPr/>
          </p:nvSpPr>
          <p:spPr bwMode="auto">
            <a:xfrm>
              <a:off x="1438" y="4030"/>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08" name="Rectangle 76"/>
            <p:cNvSpPr>
              <a:spLocks noChangeArrowheads="1"/>
            </p:cNvSpPr>
            <p:nvPr/>
          </p:nvSpPr>
          <p:spPr bwMode="auto">
            <a:xfrm>
              <a:off x="2524" y="4030"/>
              <a:ext cx="1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i="1">
                  <a:solidFill>
                    <a:srgbClr val="000000"/>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22609" name="Rectangle 77"/>
            <p:cNvSpPr>
              <a:spLocks noChangeArrowheads="1"/>
            </p:cNvSpPr>
            <p:nvPr/>
          </p:nvSpPr>
          <p:spPr bwMode="auto">
            <a:xfrm>
              <a:off x="2014" y="4030"/>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Symbol" panose="05050102010706020507" pitchFamily="18" charset="2"/>
                  <a:ea typeface="宋体" panose="02010600030101010101" pitchFamily="2" charset="-122"/>
                </a:rPr>
                <a:t>s</a:t>
              </a:r>
              <a:endParaRPr lang="en-US" altLang="zh-CN">
                <a:ea typeface="宋体" panose="02010600030101010101" pitchFamily="2" charset="-122"/>
              </a:endParaRPr>
            </a:p>
          </p:txBody>
        </p:sp>
        <p:sp>
          <p:nvSpPr>
            <p:cNvPr id="22610" name="Rectangle 78"/>
            <p:cNvSpPr>
              <a:spLocks noChangeArrowheads="1"/>
            </p:cNvSpPr>
            <p:nvPr/>
          </p:nvSpPr>
          <p:spPr bwMode="auto">
            <a:xfrm>
              <a:off x="1587" y="4030"/>
              <a:ext cx="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Symbol" panose="05050102010706020507" pitchFamily="18" charset="2"/>
                  <a:ea typeface="宋体" panose="02010600030101010101" pitchFamily="2" charset="-122"/>
                </a:rPr>
                <a:t>m</a:t>
              </a:r>
              <a:endParaRPr lang="en-US" altLang="zh-CN">
                <a:ea typeface="宋体" panose="02010600030101010101" pitchFamily="2" charset="-122"/>
              </a:endParaRPr>
            </a:p>
          </p:txBody>
        </p:sp>
        <p:sp>
          <p:nvSpPr>
            <p:cNvPr id="22611" name="Rectangle 79"/>
            <p:cNvSpPr>
              <a:spLocks noChangeArrowheads="1"/>
            </p:cNvSpPr>
            <p:nvPr/>
          </p:nvSpPr>
          <p:spPr bwMode="auto">
            <a:xfrm>
              <a:off x="1251" y="4052"/>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Times New Roman" panose="02020603050405020304" pitchFamily="18" charset="0"/>
                  <a:ea typeface="宋体" panose="02010600030101010101" pitchFamily="2" charset="-122"/>
                </a:rPr>
                <a:t>X</a:t>
              </a:r>
              <a:endParaRPr lang="en-US" altLang="zh-CN">
                <a:ea typeface="宋体" panose="02010600030101010101" pitchFamily="2" charset="-122"/>
              </a:endParaRPr>
            </a:p>
          </p:txBody>
        </p:sp>
        <p:sp>
          <p:nvSpPr>
            <p:cNvPr id="22612" name="Rectangle 80"/>
            <p:cNvSpPr>
              <a:spLocks noChangeArrowheads="1"/>
            </p:cNvSpPr>
            <p:nvPr/>
          </p:nvSpPr>
          <p:spPr bwMode="auto">
            <a:xfrm>
              <a:off x="951" y="4052"/>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Times New Roman" panose="02020603050405020304" pitchFamily="18" charset="0"/>
                  <a:ea typeface="宋体" panose="02010600030101010101" pitchFamily="2" charset="-122"/>
                </a:rPr>
                <a:t>P</a:t>
              </a:r>
              <a:endParaRPr lang="en-US" altLang="zh-CN">
                <a:ea typeface="宋体" panose="02010600030101010101" pitchFamily="2" charset="-122"/>
              </a:endParaRPr>
            </a:p>
          </p:txBody>
        </p:sp>
      </p:grpSp>
      <p:grpSp>
        <p:nvGrpSpPr>
          <p:cNvPr id="8" name="Group 181"/>
          <p:cNvGrpSpPr>
            <a:grpSpLocks/>
          </p:cNvGrpSpPr>
          <p:nvPr/>
        </p:nvGrpSpPr>
        <p:grpSpPr bwMode="auto">
          <a:xfrm>
            <a:off x="5435600" y="2852738"/>
            <a:ext cx="3600450" cy="1439862"/>
            <a:chOff x="3379" y="1888"/>
            <a:chExt cx="2268" cy="907"/>
          </a:xfrm>
        </p:grpSpPr>
        <p:grpSp>
          <p:nvGrpSpPr>
            <p:cNvPr id="22551" name="Group 177"/>
            <p:cNvGrpSpPr>
              <a:grpSpLocks/>
            </p:cNvGrpSpPr>
            <p:nvPr/>
          </p:nvGrpSpPr>
          <p:grpSpPr bwMode="auto">
            <a:xfrm>
              <a:off x="3424" y="1932"/>
              <a:ext cx="2210" cy="863"/>
              <a:chOff x="3424" y="1932"/>
              <a:chExt cx="2210" cy="863"/>
            </a:xfrm>
          </p:grpSpPr>
          <p:sp>
            <p:nvSpPr>
              <p:cNvPr id="22553" name="Text Box 151"/>
              <p:cNvSpPr txBox="1">
                <a:spLocks noChangeArrowheads="1"/>
              </p:cNvSpPr>
              <p:nvPr/>
            </p:nvSpPr>
            <p:spPr bwMode="auto">
              <a:xfrm>
                <a:off x="4014" y="1933"/>
                <a:ext cx="2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altLang="zh-CN" sz="1600" i="1">
                    <a:latin typeface="Times New Roman" panose="02020603050405020304" pitchFamily="18" charset="0"/>
                    <a:ea typeface="宋体" panose="02010600030101010101" pitchFamily="2" charset="-122"/>
                  </a:rPr>
                  <a:t>f</a:t>
                </a:r>
                <a:r>
                  <a:rPr lang="en-US" altLang="zh-CN" sz="1600">
                    <a:latin typeface="Times New Roman" panose="02020603050405020304" pitchFamily="18" charset="0"/>
                    <a:ea typeface="宋体" panose="02010600030101010101" pitchFamily="2" charset="-122"/>
                  </a:rPr>
                  <a:t>(</a:t>
                </a:r>
                <a:r>
                  <a:rPr lang="en-US" altLang="zh-CN" sz="1600" i="1">
                    <a:latin typeface="Times New Roman" panose="02020603050405020304" pitchFamily="18" charset="0"/>
                    <a:ea typeface="宋体" panose="02010600030101010101" pitchFamily="2" charset="-122"/>
                  </a:rPr>
                  <a:t>x</a:t>
                </a:r>
                <a:r>
                  <a:rPr lang="en-US" altLang="zh-CN" sz="1600">
                    <a:latin typeface="Times New Roman" panose="02020603050405020304" pitchFamily="18" charset="0"/>
                    <a:ea typeface="宋体" panose="02010600030101010101" pitchFamily="2" charset="-122"/>
                  </a:rPr>
                  <a:t>)</a:t>
                </a:r>
              </a:p>
            </p:txBody>
          </p:sp>
          <p:sp>
            <p:nvSpPr>
              <p:cNvPr id="22554" name="Line 152"/>
              <p:cNvSpPr>
                <a:spLocks noChangeShapeType="1"/>
              </p:cNvSpPr>
              <p:nvPr/>
            </p:nvSpPr>
            <p:spPr bwMode="auto">
              <a:xfrm>
                <a:off x="3424" y="2596"/>
                <a:ext cx="1777"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5" name="Line 153"/>
              <p:cNvSpPr>
                <a:spLocks noChangeShapeType="1"/>
              </p:cNvSpPr>
              <p:nvPr/>
            </p:nvSpPr>
            <p:spPr bwMode="auto">
              <a:xfrm flipV="1">
                <a:off x="3969" y="1932"/>
                <a:ext cx="0" cy="8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6" name="Text Box 154"/>
              <p:cNvSpPr txBox="1">
                <a:spLocks noChangeArrowheads="1"/>
              </p:cNvSpPr>
              <p:nvPr/>
            </p:nvSpPr>
            <p:spPr bwMode="auto">
              <a:xfrm>
                <a:off x="4649" y="2658"/>
                <a:ext cx="408"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l-GR" altLang="zh-CN" sz="1400" i="1">
                    <a:latin typeface="Times New Roman" panose="02020603050405020304" pitchFamily="18" charset="0"/>
                    <a:cs typeface="Times New Roman" panose="02020603050405020304" pitchFamily="18" charset="0"/>
                  </a:rPr>
                  <a:t>μ</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a:t>
                </a:r>
                <a:r>
                  <a:rPr lang="en-US" altLang="zh-CN" sz="1400">
                    <a:latin typeface="Times New Roman" panose="02020603050405020304" pitchFamily="18" charset="0"/>
                    <a:ea typeface="宋体" panose="02010600030101010101" pitchFamily="2" charset="-122"/>
                    <a:cs typeface="Times New Roman" panose="02020603050405020304" pitchFamily="18" charset="0"/>
                  </a:rPr>
                  <a:t>3</a:t>
                </a:r>
                <a:r>
                  <a:rPr lang="el-GR" altLang="zh-CN" sz="1400" i="1">
                    <a:latin typeface="Times New Roman" panose="02020603050405020304" pitchFamily="18" charset="0"/>
                    <a:cs typeface="Times New Roman" panose="02020603050405020304" pitchFamily="18" charset="0"/>
                  </a:rPr>
                  <a:t>σ</a:t>
                </a:r>
                <a:endParaRPr lang="el-GR" altLang="zh-CN" sz="1400">
                  <a:latin typeface="Times New Roman" panose="02020603050405020304" pitchFamily="18" charset="0"/>
                  <a:cs typeface="Times New Roman" panose="02020603050405020304" pitchFamily="18" charset="0"/>
                </a:endParaRPr>
              </a:p>
            </p:txBody>
          </p:sp>
          <p:sp>
            <p:nvSpPr>
              <p:cNvPr id="22557" name="Text Box 155"/>
              <p:cNvSpPr txBox="1">
                <a:spLocks noChangeArrowheads="1"/>
              </p:cNvSpPr>
              <p:nvPr/>
            </p:nvSpPr>
            <p:spPr bwMode="auto">
              <a:xfrm>
                <a:off x="5164" y="2518"/>
                <a:ext cx="14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altLang="zh-CN" sz="1600" i="1">
                    <a:latin typeface="Times New Roman" panose="02020603050405020304" pitchFamily="18" charset="0"/>
                    <a:ea typeface="宋体" panose="02010600030101010101" pitchFamily="2" charset="-122"/>
                  </a:rPr>
                  <a:t>x</a:t>
                </a:r>
                <a:endParaRPr lang="en-US" altLang="zh-CN" sz="1600">
                  <a:latin typeface="Times New Roman" panose="02020603050405020304" pitchFamily="18" charset="0"/>
                  <a:ea typeface="宋体" panose="02010600030101010101" pitchFamily="2" charset="-122"/>
                </a:endParaRPr>
              </a:p>
            </p:txBody>
          </p:sp>
          <p:grpSp>
            <p:nvGrpSpPr>
              <p:cNvPr id="22558" name="Group 156"/>
              <p:cNvGrpSpPr>
                <a:grpSpLocks/>
              </p:cNvGrpSpPr>
              <p:nvPr/>
            </p:nvGrpSpPr>
            <p:grpSpPr bwMode="auto">
              <a:xfrm>
                <a:off x="3778" y="2159"/>
                <a:ext cx="1361" cy="426"/>
                <a:chOff x="2336" y="119"/>
                <a:chExt cx="998" cy="471"/>
              </a:xfrm>
            </p:grpSpPr>
            <p:sp>
              <p:nvSpPr>
                <p:cNvPr id="22572" name="Freeform 157"/>
                <p:cNvSpPr>
                  <a:spLocks/>
                </p:cNvSpPr>
                <p:nvPr/>
              </p:nvSpPr>
              <p:spPr bwMode="auto">
                <a:xfrm>
                  <a:off x="2336" y="119"/>
                  <a:ext cx="837" cy="468"/>
                </a:xfrm>
                <a:custGeom>
                  <a:avLst/>
                  <a:gdLst>
                    <a:gd name="T0" fmla="*/ 1 w 1378"/>
                    <a:gd name="T1" fmla="*/ 1 h 772"/>
                    <a:gd name="T2" fmla="*/ 1 w 1378"/>
                    <a:gd name="T3" fmla="*/ 1 h 772"/>
                    <a:gd name="T4" fmla="*/ 1 w 1378"/>
                    <a:gd name="T5" fmla="*/ 1 h 772"/>
                    <a:gd name="T6" fmla="*/ 1 w 1378"/>
                    <a:gd name="T7" fmla="*/ 1 h 772"/>
                    <a:gd name="T8" fmla="*/ 1 w 1378"/>
                    <a:gd name="T9" fmla="*/ 1 h 772"/>
                    <a:gd name="T10" fmla="*/ 1 w 1378"/>
                    <a:gd name="T11" fmla="*/ 1 h 772"/>
                    <a:gd name="T12" fmla="*/ 1 w 1378"/>
                    <a:gd name="T13" fmla="*/ 1 h 772"/>
                    <a:gd name="T14" fmla="*/ 1 w 1378"/>
                    <a:gd name="T15" fmla="*/ 1 h 772"/>
                    <a:gd name="T16" fmla="*/ 1 w 1378"/>
                    <a:gd name="T17" fmla="*/ 1 h 772"/>
                    <a:gd name="T18" fmla="*/ 1 w 1378"/>
                    <a:gd name="T19" fmla="*/ 1 h 772"/>
                    <a:gd name="T20" fmla="*/ 1 w 1378"/>
                    <a:gd name="T21" fmla="*/ 1 h 772"/>
                    <a:gd name="T22" fmla="*/ 1 w 1378"/>
                    <a:gd name="T23" fmla="*/ 1 h 772"/>
                    <a:gd name="T24" fmla="*/ 1 w 1378"/>
                    <a:gd name="T25" fmla="*/ 1 h 772"/>
                    <a:gd name="T26" fmla="*/ 1 w 1378"/>
                    <a:gd name="T27" fmla="*/ 1 h 772"/>
                    <a:gd name="T28" fmla="*/ 1 w 1378"/>
                    <a:gd name="T29" fmla="*/ 1 h 772"/>
                    <a:gd name="T30" fmla="*/ 1 w 1378"/>
                    <a:gd name="T31" fmla="*/ 1 h 772"/>
                    <a:gd name="T32" fmla="*/ 1 w 1378"/>
                    <a:gd name="T33" fmla="*/ 1 h 772"/>
                    <a:gd name="T34" fmla="*/ 1 w 1378"/>
                    <a:gd name="T35" fmla="*/ 1 h 772"/>
                    <a:gd name="T36" fmla="*/ 1 w 1378"/>
                    <a:gd name="T37" fmla="*/ 1 h 772"/>
                    <a:gd name="T38" fmla="*/ 1 w 1378"/>
                    <a:gd name="T39" fmla="*/ 1 h 772"/>
                    <a:gd name="T40" fmla="*/ 1 w 1378"/>
                    <a:gd name="T41" fmla="*/ 1 h 772"/>
                    <a:gd name="T42" fmla="*/ 1 w 1378"/>
                    <a:gd name="T43" fmla="*/ 1 h 772"/>
                    <a:gd name="T44" fmla="*/ 1 w 1378"/>
                    <a:gd name="T45" fmla="*/ 1 h 772"/>
                    <a:gd name="T46" fmla="*/ 1 w 1378"/>
                    <a:gd name="T47" fmla="*/ 1 h 772"/>
                    <a:gd name="T48" fmla="*/ 1 w 1378"/>
                    <a:gd name="T49" fmla="*/ 1 h 772"/>
                    <a:gd name="T50" fmla="*/ 1 w 1378"/>
                    <a:gd name="T51" fmla="*/ 1 h 772"/>
                    <a:gd name="T52" fmla="*/ 1 w 1378"/>
                    <a:gd name="T53" fmla="*/ 1 h 772"/>
                    <a:gd name="T54" fmla="*/ 1 w 1378"/>
                    <a:gd name="T55" fmla="*/ 1 h 772"/>
                    <a:gd name="T56" fmla="*/ 1 w 1378"/>
                    <a:gd name="T57" fmla="*/ 1 h 772"/>
                    <a:gd name="T58" fmla="*/ 1 w 1378"/>
                    <a:gd name="T59" fmla="*/ 1 h 772"/>
                    <a:gd name="T60" fmla="*/ 1 w 1378"/>
                    <a:gd name="T61" fmla="*/ 1 h 772"/>
                    <a:gd name="T62" fmla="*/ 1 w 1378"/>
                    <a:gd name="T63" fmla="*/ 1 h 772"/>
                    <a:gd name="T64" fmla="*/ 1 w 1378"/>
                    <a:gd name="T65" fmla="*/ 1 h 772"/>
                    <a:gd name="T66" fmla="*/ 1 w 1378"/>
                    <a:gd name="T67" fmla="*/ 1 h 772"/>
                    <a:gd name="T68" fmla="*/ 1 w 1378"/>
                    <a:gd name="T69" fmla="*/ 1 h 772"/>
                    <a:gd name="T70" fmla="*/ 1 w 1378"/>
                    <a:gd name="T71" fmla="*/ 1 h 772"/>
                    <a:gd name="T72" fmla="*/ 1 w 1378"/>
                    <a:gd name="T73" fmla="*/ 1 h 772"/>
                    <a:gd name="T74" fmla="*/ 1 w 1378"/>
                    <a:gd name="T75" fmla="*/ 1 h 772"/>
                    <a:gd name="T76" fmla="*/ 1 w 1378"/>
                    <a:gd name="T77" fmla="*/ 1 h 772"/>
                    <a:gd name="T78" fmla="*/ 1 w 1378"/>
                    <a:gd name="T79" fmla="*/ 1 h 772"/>
                    <a:gd name="T80" fmla="*/ 1 w 1378"/>
                    <a:gd name="T81" fmla="*/ 1 h 772"/>
                    <a:gd name="T82" fmla="*/ 1 w 1378"/>
                    <a:gd name="T83" fmla="*/ 1 h 7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78"/>
                    <a:gd name="T127" fmla="*/ 0 h 772"/>
                    <a:gd name="T128" fmla="*/ 1378 w 1378"/>
                    <a:gd name="T129" fmla="*/ 772 h 7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78" h="772">
                      <a:moveTo>
                        <a:pt x="1378" y="642"/>
                      </a:moveTo>
                      <a:lnTo>
                        <a:pt x="1350" y="580"/>
                      </a:lnTo>
                      <a:lnTo>
                        <a:pt x="1344" y="567"/>
                      </a:lnTo>
                      <a:lnTo>
                        <a:pt x="1320" y="516"/>
                      </a:lnTo>
                      <a:lnTo>
                        <a:pt x="1314" y="504"/>
                      </a:lnTo>
                      <a:lnTo>
                        <a:pt x="1291" y="456"/>
                      </a:lnTo>
                      <a:lnTo>
                        <a:pt x="1285" y="444"/>
                      </a:lnTo>
                      <a:lnTo>
                        <a:pt x="1262" y="400"/>
                      </a:lnTo>
                      <a:lnTo>
                        <a:pt x="1256" y="389"/>
                      </a:lnTo>
                      <a:lnTo>
                        <a:pt x="1233" y="348"/>
                      </a:lnTo>
                      <a:lnTo>
                        <a:pt x="1227" y="339"/>
                      </a:lnTo>
                      <a:lnTo>
                        <a:pt x="1205" y="301"/>
                      </a:lnTo>
                      <a:lnTo>
                        <a:pt x="1199" y="292"/>
                      </a:lnTo>
                      <a:lnTo>
                        <a:pt x="1177" y="257"/>
                      </a:lnTo>
                      <a:lnTo>
                        <a:pt x="1172" y="249"/>
                      </a:lnTo>
                      <a:lnTo>
                        <a:pt x="1150" y="217"/>
                      </a:lnTo>
                      <a:lnTo>
                        <a:pt x="1145" y="210"/>
                      </a:lnTo>
                      <a:lnTo>
                        <a:pt x="1124" y="181"/>
                      </a:lnTo>
                      <a:lnTo>
                        <a:pt x="1118" y="175"/>
                      </a:lnTo>
                      <a:lnTo>
                        <a:pt x="1097" y="149"/>
                      </a:lnTo>
                      <a:lnTo>
                        <a:pt x="1092" y="143"/>
                      </a:lnTo>
                      <a:lnTo>
                        <a:pt x="1072" y="120"/>
                      </a:lnTo>
                      <a:lnTo>
                        <a:pt x="1067" y="115"/>
                      </a:lnTo>
                      <a:lnTo>
                        <a:pt x="1046" y="95"/>
                      </a:lnTo>
                      <a:lnTo>
                        <a:pt x="1041" y="90"/>
                      </a:lnTo>
                      <a:lnTo>
                        <a:pt x="1021" y="72"/>
                      </a:lnTo>
                      <a:lnTo>
                        <a:pt x="1016" y="68"/>
                      </a:lnTo>
                      <a:lnTo>
                        <a:pt x="997" y="53"/>
                      </a:lnTo>
                      <a:lnTo>
                        <a:pt x="992" y="50"/>
                      </a:lnTo>
                      <a:lnTo>
                        <a:pt x="973" y="38"/>
                      </a:lnTo>
                      <a:lnTo>
                        <a:pt x="968" y="35"/>
                      </a:lnTo>
                      <a:lnTo>
                        <a:pt x="949" y="25"/>
                      </a:lnTo>
                      <a:lnTo>
                        <a:pt x="944" y="22"/>
                      </a:lnTo>
                      <a:lnTo>
                        <a:pt x="926" y="15"/>
                      </a:lnTo>
                      <a:lnTo>
                        <a:pt x="921" y="13"/>
                      </a:lnTo>
                      <a:lnTo>
                        <a:pt x="903" y="7"/>
                      </a:lnTo>
                      <a:lnTo>
                        <a:pt x="898" y="6"/>
                      </a:lnTo>
                      <a:lnTo>
                        <a:pt x="880" y="3"/>
                      </a:lnTo>
                      <a:lnTo>
                        <a:pt x="875" y="2"/>
                      </a:lnTo>
                      <a:lnTo>
                        <a:pt x="858" y="1"/>
                      </a:lnTo>
                      <a:lnTo>
                        <a:pt x="853" y="0"/>
                      </a:lnTo>
                      <a:lnTo>
                        <a:pt x="835" y="1"/>
                      </a:lnTo>
                      <a:lnTo>
                        <a:pt x="831" y="1"/>
                      </a:lnTo>
                      <a:lnTo>
                        <a:pt x="814" y="4"/>
                      </a:lnTo>
                      <a:lnTo>
                        <a:pt x="809" y="4"/>
                      </a:lnTo>
                      <a:lnTo>
                        <a:pt x="792" y="8"/>
                      </a:lnTo>
                      <a:lnTo>
                        <a:pt x="788" y="10"/>
                      </a:lnTo>
                      <a:lnTo>
                        <a:pt x="771" y="15"/>
                      </a:lnTo>
                      <a:lnTo>
                        <a:pt x="767" y="17"/>
                      </a:lnTo>
                      <a:lnTo>
                        <a:pt x="750" y="24"/>
                      </a:lnTo>
                      <a:lnTo>
                        <a:pt x="746" y="26"/>
                      </a:lnTo>
                      <a:lnTo>
                        <a:pt x="729" y="35"/>
                      </a:lnTo>
                      <a:lnTo>
                        <a:pt x="725" y="38"/>
                      </a:lnTo>
                      <a:lnTo>
                        <a:pt x="709" y="48"/>
                      </a:lnTo>
                      <a:lnTo>
                        <a:pt x="705" y="50"/>
                      </a:lnTo>
                      <a:lnTo>
                        <a:pt x="689" y="62"/>
                      </a:lnTo>
                      <a:lnTo>
                        <a:pt x="685" y="65"/>
                      </a:lnTo>
                      <a:lnTo>
                        <a:pt x="669" y="78"/>
                      </a:lnTo>
                      <a:lnTo>
                        <a:pt x="665" y="81"/>
                      </a:lnTo>
                      <a:lnTo>
                        <a:pt x="649" y="95"/>
                      </a:lnTo>
                      <a:lnTo>
                        <a:pt x="645" y="99"/>
                      </a:lnTo>
                      <a:lnTo>
                        <a:pt x="629" y="114"/>
                      </a:lnTo>
                      <a:lnTo>
                        <a:pt x="625" y="118"/>
                      </a:lnTo>
                      <a:lnTo>
                        <a:pt x="610" y="134"/>
                      </a:lnTo>
                      <a:lnTo>
                        <a:pt x="606" y="138"/>
                      </a:lnTo>
                      <a:lnTo>
                        <a:pt x="590" y="155"/>
                      </a:lnTo>
                      <a:lnTo>
                        <a:pt x="587" y="159"/>
                      </a:lnTo>
                      <a:lnTo>
                        <a:pt x="571" y="177"/>
                      </a:lnTo>
                      <a:lnTo>
                        <a:pt x="567" y="181"/>
                      </a:lnTo>
                      <a:lnTo>
                        <a:pt x="552" y="200"/>
                      </a:lnTo>
                      <a:lnTo>
                        <a:pt x="548" y="204"/>
                      </a:lnTo>
                      <a:lnTo>
                        <a:pt x="533" y="223"/>
                      </a:lnTo>
                      <a:lnTo>
                        <a:pt x="529" y="228"/>
                      </a:lnTo>
                      <a:lnTo>
                        <a:pt x="514" y="248"/>
                      </a:lnTo>
                      <a:lnTo>
                        <a:pt x="511" y="253"/>
                      </a:lnTo>
                      <a:lnTo>
                        <a:pt x="496" y="273"/>
                      </a:lnTo>
                      <a:lnTo>
                        <a:pt x="492" y="278"/>
                      </a:lnTo>
                      <a:lnTo>
                        <a:pt x="477" y="298"/>
                      </a:lnTo>
                      <a:lnTo>
                        <a:pt x="473" y="304"/>
                      </a:lnTo>
                      <a:lnTo>
                        <a:pt x="458" y="324"/>
                      </a:lnTo>
                      <a:lnTo>
                        <a:pt x="455" y="329"/>
                      </a:lnTo>
                      <a:lnTo>
                        <a:pt x="440" y="350"/>
                      </a:lnTo>
                      <a:lnTo>
                        <a:pt x="436" y="356"/>
                      </a:lnTo>
                      <a:lnTo>
                        <a:pt x="422" y="377"/>
                      </a:lnTo>
                      <a:lnTo>
                        <a:pt x="418" y="382"/>
                      </a:lnTo>
                      <a:lnTo>
                        <a:pt x="403" y="403"/>
                      </a:lnTo>
                      <a:lnTo>
                        <a:pt x="399" y="408"/>
                      </a:lnTo>
                      <a:lnTo>
                        <a:pt x="385" y="429"/>
                      </a:lnTo>
                      <a:lnTo>
                        <a:pt x="381" y="434"/>
                      </a:lnTo>
                      <a:lnTo>
                        <a:pt x="366" y="455"/>
                      </a:lnTo>
                      <a:lnTo>
                        <a:pt x="363" y="460"/>
                      </a:lnTo>
                      <a:lnTo>
                        <a:pt x="348" y="481"/>
                      </a:lnTo>
                      <a:lnTo>
                        <a:pt x="344" y="486"/>
                      </a:lnTo>
                      <a:lnTo>
                        <a:pt x="329" y="506"/>
                      </a:lnTo>
                      <a:lnTo>
                        <a:pt x="326" y="511"/>
                      </a:lnTo>
                      <a:lnTo>
                        <a:pt x="311" y="531"/>
                      </a:lnTo>
                      <a:lnTo>
                        <a:pt x="307" y="536"/>
                      </a:lnTo>
                      <a:lnTo>
                        <a:pt x="292" y="556"/>
                      </a:lnTo>
                      <a:lnTo>
                        <a:pt x="289" y="560"/>
                      </a:lnTo>
                      <a:lnTo>
                        <a:pt x="274" y="579"/>
                      </a:lnTo>
                      <a:lnTo>
                        <a:pt x="270" y="584"/>
                      </a:lnTo>
                      <a:lnTo>
                        <a:pt x="255" y="602"/>
                      </a:lnTo>
                      <a:lnTo>
                        <a:pt x="251" y="606"/>
                      </a:lnTo>
                      <a:lnTo>
                        <a:pt x="236" y="624"/>
                      </a:lnTo>
                      <a:lnTo>
                        <a:pt x="233" y="628"/>
                      </a:lnTo>
                      <a:lnTo>
                        <a:pt x="217" y="644"/>
                      </a:lnTo>
                      <a:lnTo>
                        <a:pt x="214" y="648"/>
                      </a:lnTo>
                      <a:lnTo>
                        <a:pt x="199" y="664"/>
                      </a:lnTo>
                      <a:lnTo>
                        <a:pt x="195" y="668"/>
                      </a:lnTo>
                      <a:lnTo>
                        <a:pt x="179" y="682"/>
                      </a:lnTo>
                      <a:lnTo>
                        <a:pt x="176" y="686"/>
                      </a:lnTo>
                      <a:lnTo>
                        <a:pt x="160" y="699"/>
                      </a:lnTo>
                      <a:lnTo>
                        <a:pt x="156" y="702"/>
                      </a:lnTo>
                      <a:lnTo>
                        <a:pt x="141" y="714"/>
                      </a:lnTo>
                      <a:lnTo>
                        <a:pt x="137" y="717"/>
                      </a:lnTo>
                      <a:lnTo>
                        <a:pt x="121" y="728"/>
                      </a:lnTo>
                      <a:lnTo>
                        <a:pt x="117" y="731"/>
                      </a:lnTo>
                      <a:lnTo>
                        <a:pt x="102" y="740"/>
                      </a:lnTo>
                      <a:lnTo>
                        <a:pt x="98" y="743"/>
                      </a:lnTo>
                      <a:lnTo>
                        <a:pt x="82" y="751"/>
                      </a:lnTo>
                      <a:lnTo>
                        <a:pt x="78" y="753"/>
                      </a:lnTo>
                      <a:lnTo>
                        <a:pt x="62" y="759"/>
                      </a:lnTo>
                      <a:lnTo>
                        <a:pt x="58" y="761"/>
                      </a:lnTo>
                      <a:lnTo>
                        <a:pt x="41" y="766"/>
                      </a:lnTo>
                      <a:lnTo>
                        <a:pt x="37" y="767"/>
                      </a:lnTo>
                      <a:lnTo>
                        <a:pt x="21" y="770"/>
                      </a:lnTo>
                      <a:lnTo>
                        <a:pt x="17" y="770"/>
                      </a:lnTo>
                      <a:lnTo>
                        <a:pt x="0" y="772"/>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73" name="Freeform 158"/>
                <p:cNvSpPr>
                  <a:spLocks/>
                </p:cNvSpPr>
                <p:nvPr/>
              </p:nvSpPr>
              <p:spPr bwMode="auto">
                <a:xfrm>
                  <a:off x="3170" y="505"/>
                  <a:ext cx="164" cy="85"/>
                </a:xfrm>
                <a:custGeom>
                  <a:avLst/>
                  <a:gdLst>
                    <a:gd name="T0" fmla="*/ 1 w 270"/>
                    <a:gd name="T1" fmla="*/ 1 h 140"/>
                    <a:gd name="T2" fmla="*/ 1 w 270"/>
                    <a:gd name="T3" fmla="*/ 1 h 140"/>
                    <a:gd name="T4" fmla="*/ 1 w 270"/>
                    <a:gd name="T5" fmla="*/ 1 h 140"/>
                    <a:gd name="T6" fmla="*/ 1 w 270"/>
                    <a:gd name="T7" fmla="*/ 1 h 140"/>
                    <a:gd name="T8" fmla="*/ 1 w 270"/>
                    <a:gd name="T9" fmla="*/ 1 h 140"/>
                    <a:gd name="T10" fmla="*/ 1 w 270"/>
                    <a:gd name="T11" fmla="*/ 1 h 140"/>
                    <a:gd name="T12" fmla="*/ 1 w 270"/>
                    <a:gd name="T13" fmla="*/ 1 h 140"/>
                    <a:gd name="T14" fmla="*/ 1 w 270"/>
                    <a:gd name="T15" fmla="*/ 1 h 140"/>
                    <a:gd name="T16" fmla="*/ 1 w 270"/>
                    <a:gd name="T17" fmla="*/ 1 h 140"/>
                    <a:gd name="T18" fmla="*/ 1 w 270"/>
                    <a:gd name="T19" fmla="*/ 1 h 140"/>
                    <a:gd name="T20" fmla="*/ 1 w 270"/>
                    <a:gd name="T21" fmla="*/ 1 h 140"/>
                    <a:gd name="T22" fmla="*/ 1 w 270"/>
                    <a:gd name="T23" fmla="*/ 1 h 140"/>
                    <a:gd name="T24" fmla="*/ 1 w 270"/>
                    <a:gd name="T25" fmla="*/ 1 h 140"/>
                    <a:gd name="T26" fmla="*/ 1 w 270"/>
                    <a:gd name="T27" fmla="*/ 1 h 140"/>
                    <a:gd name="T28" fmla="*/ 1 w 270"/>
                    <a:gd name="T29" fmla="*/ 1 h 140"/>
                    <a:gd name="T30" fmla="*/ 1 w 270"/>
                    <a:gd name="T31" fmla="*/ 1 h 140"/>
                    <a:gd name="T32" fmla="*/ 1 w 270"/>
                    <a:gd name="T33" fmla="*/ 1 h 140"/>
                    <a:gd name="T34" fmla="*/ 1 w 270"/>
                    <a:gd name="T35" fmla="*/ 1 h 140"/>
                    <a:gd name="T36" fmla="*/ 1 w 270"/>
                    <a:gd name="T37" fmla="*/ 1 h 140"/>
                    <a:gd name="T38" fmla="*/ 1 w 270"/>
                    <a:gd name="T39" fmla="*/ 1 h 140"/>
                    <a:gd name="T40" fmla="*/ 1 w 270"/>
                    <a:gd name="T41" fmla="*/ 1 h 140"/>
                    <a:gd name="T42" fmla="*/ 1 w 270"/>
                    <a:gd name="T43" fmla="*/ 1 h 140"/>
                    <a:gd name="T44" fmla="*/ 1 w 270"/>
                    <a:gd name="T45" fmla="*/ 1 h 140"/>
                    <a:gd name="T46" fmla="*/ 1 w 270"/>
                    <a:gd name="T47" fmla="*/ 1 h 140"/>
                    <a:gd name="T48" fmla="*/ 1 w 270"/>
                    <a:gd name="T49" fmla="*/ 1 h 140"/>
                    <a:gd name="T50" fmla="*/ 1 w 270"/>
                    <a:gd name="T51" fmla="*/ 1 h 140"/>
                    <a:gd name="T52" fmla="*/ 1 w 270"/>
                    <a:gd name="T53" fmla="*/ 1 h 140"/>
                    <a:gd name="T54" fmla="*/ 1 w 270"/>
                    <a:gd name="T55" fmla="*/ 1 h 140"/>
                    <a:gd name="T56" fmla="*/ 1 w 270"/>
                    <a:gd name="T57" fmla="*/ 1 h 140"/>
                    <a:gd name="T58" fmla="*/ 1 w 270"/>
                    <a:gd name="T59" fmla="*/ 1 h 140"/>
                    <a:gd name="T60" fmla="*/ 1 w 270"/>
                    <a:gd name="T61" fmla="*/ 1 h 140"/>
                    <a:gd name="T62" fmla="*/ 1 w 270"/>
                    <a:gd name="T63" fmla="*/ 1 h 140"/>
                    <a:gd name="T64" fmla="*/ 1 w 270"/>
                    <a:gd name="T65" fmla="*/ 1 h 140"/>
                    <a:gd name="T66" fmla="*/ 1 w 270"/>
                    <a:gd name="T67" fmla="*/ 1 h 140"/>
                    <a:gd name="T68" fmla="*/ 1 w 270"/>
                    <a:gd name="T69" fmla="*/ 1 h 140"/>
                    <a:gd name="T70" fmla="*/ 1 w 270"/>
                    <a:gd name="T71" fmla="*/ 1 h 140"/>
                    <a:gd name="T72" fmla="*/ 1 w 270"/>
                    <a:gd name="T73" fmla="*/ 1 h 140"/>
                    <a:gd name="T74" fmla="*/ 1 w 270"/>
                    <a:gd name="T75" fmla="*/ 1 h 140"/>
                    <a:gd name="T76" fmla="*/ 1 w 270"/>
                    <a:gd name="T77" fmla="*/ 1 h 140"/>
                    <a:gd name="T78" fmla="*/ 1 w 270"/>
                    <a:gd name="T79" fmla="*/ 1 h 140"/>
                    <a:gd name="T80" fmla="*/ 1 w 270"/>
                    <a:gd name="T81" fmla="*/ 1 h 140"/>
                    <a:gd name="T82" fmla="*/ 1 w 270"/>
                    <a:gd name="T83" fmla="*/ 1 h 1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0"/>
                    <a:gd name="T127" fmla="*/ 0 h 140"/>
                    <a:gd name="T128" fmla="*/ 270 w 270"/>
                    <a:gd name="T129" fmla="*/ 140 h 14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0" h="140">
                      <a:moveTo>
                        <a:pt x="0" y="0"/>
                      </a:moveTo>
                      <a:lnTo>
                        <a:pt x="3" y="5"/>
                      </a:lnTo>
                      <a:lnTo>
                        <a:pt x="4" y="7"/>
                      </a:lnTo>
                      <a:lnTo>
                        <a:pt x="7" y="11"/>
                      </a:lnTo>
                      <a:lnTo>
                        <a:pt x="8" y="12"/>
                      </a:lnTo>
                      <a:lnTo>
                        <a:pt x="11" y="17"/>
                      </a:lnTo>
                      <a:lnTo>
                        <a:pt x="12" y="18"/>
                      </a:lnTo>
                      <a:lnTo>
                        <a:pt x="15" y="22"/>
                      </a:lnTo>
                      <a:lnTo>
                        <a:pt x="16" y="23"/>
                      </a:lnTo>
                      <a:lnTo>
                        <a:pt x="20" y="27"/>
                      </a:lnTo>
                      <a:lnTo>
                        <a:pt x="20" y="28"/>
                      </a:lnTo>
                      <a:lnTo>
                        <a:pt x="24" y="33"/>
                      </a:lnTo>
                      <a:lnTo>
                        <a:pt x="25" y="33"/>
                      </a:lnTo>
                      <a:lnTo>
                        <a:pt x="28" y="37"/>
                      </a:lnTo>
                      <a:lnTo>
                        <a:pt x="29" y="38"/>
                      </a:lnTo>
                      <a:lnTo>
                        <a:pt x="32" y="42"/>
                      </a:lnTo>
                      <a:lnTo>
                        <a:pt x="33" y="43"/>
                      </a:lnTo>
                      <a:lnTo>
                        <a:pt x="37" y="47"/>
                      </a:lnTo>
                      <a:lnTo>
                        <a:pt x="38" y="47"/>
                      </a:lnTo>
                      <a:lnTo>
                        <a:pt x="41" y="51"/>
                      </a:lnTo>
                      <a:lnTo>
                        <a:pt x="42" y="52"/>
                      </a:lnTo>
                      <a:lnTo>
                        <a:pt x="46" y="55"/>
                      </a:lnTo>
                      <a:lnTo>
                        <a:pt x="47" y="56"/>
                      </a:lnTo>
                      <a:lnTo>
                        <a:pt x="51" y="59"/>
                      </a:lnTo>
                      <a:lnTo>
                        <a:pt x="52" y="60"/>
                      </a:lnTo>
                      <a:lnTo>
                        <a:pt x="55" y="63"/>
                      </a:lnTo>
                      <a:lnTo>
                        <a:pt x="56" y="64"/>
                      </a:lnTo>
                      <a:lnTo>
                        <a:pt x="60" y="67"/>
                      </a:lnTo>
                      <a:lnTo>
                        <a:pt x="61" y="67"/>
                      </a:lnTo>
                      <a:lnTo>
                        <a:pt x="65" y="70"/>
                      </a:lnTo>
                      <a:lnTo>
                        <a:pt x="66" y="71"/>
                      </a:lnTo>
                      <a:lnTo>
                        <a:pt x="70" y="74"/>
                      </a:lnTo>
                      <a:lnTo>
                        <a:pt x="71" y="74"/>
                      </a:lnTo>
                      <a:lnTo>
                        <a:pt x="75" y="77"/>
                      </a:lnTo>
                      <a:lnTo>
                        <a:pt x="76" y="77"/>
                      </a:lnTo>
                      <a:lnTo>
                        <a:pt x="80" y="80"/>
                      </a:lnTo>
                      <a:lnTo>
                        <a:pt x="81" y="81"/>
                      </a:lnTo>
                      <a:lnTo>
                        <a:pt x="85" y="83"/>
                      </a:lnTo>
                      <a:lnTo>
                        <a:pt x="86" y="83"/>
                      </a:lnTo>
                      <a:lnTo>
                        <a:pt x="90" y="86"/>
                      </a:lnTo>
                      <a:lnTo>
                        <a:pt x="91" y="86"/>
                      </a:lnTo>
                      <a:lnTo>
                        <a:pt x="95" y="88"/>
                      </a:lnTo>
                      <a:lnTo>
                        <a:pt x="96" y="89"/>
                      </a:lnTo>
                      <a:lnTo>
                        <a:pt x="100" y="91"/>
                      </a:lnTo>
                      <a:lnTo>
                        <a:pt x="101" y="92"/>
                      </a:lnTo>
                      <a:lnTo>
                        <a:pt x="105" y="94"/>
                      </a:lnTo>
                      <a:lnTo>
                        <a:pt x="106" y="94"/>
                      </a:lnTo>
                      <a:lnTo>
                        <a:pt x="110" y="96"/>
                      </a:lnTo>
                      <a:lnTo>
                        <a:pt x="111" y="96"/>
                      </a:lnTo>
                      <a:lnTo>
                        <a:pt x="115" y="98"/>
                      </a:lnTo>
                      <a:lnTo>
                        <a:pt x="116" y="99"/>
                      </a:lnTo>
                      <a:lnTo>
                        <a:pt x="120" y="100"/>
                      </a:lnTo>
                      <a:lnTo>
                        <a:pt x="121" y="101"/>
                      </a:lnTo>
                      <a:lnTo>
                        <a:pt x="125" y="102"/>
                      </a:lnTo>
                      <a:lnTo>
                        <a:pt x="126" y="103"/>
                      </a:lnTo>
                      <a:lnTo>
                        <a:pt x="130" y="104"/>
                      </a:lnTo>
                      <a:lnTo>
                        <a:pt x="131" y="105"/>
                      </a:lnTo>
                      <a:lnTo>
                        <a:pt x="135" y="106"/>
                      </a:lnTo>
                      <a:lnTo>
                        <a:pt x="136" y="106"/>
                      </a:lnTo>
                      <a:lnTo>
                        <a:pt x="140" y="108"/>
                      </a:lnTo>
                      <a:lnTo>
                        <a:pt x="141" y="108"/>
                      </a:lnTo>
                      <a:lnTo>
                        <a:pt x="145" y="110"/>
                      </a:lnTo>
                      <a:lnTo>
                        <a:pt x="146" y="110"/>
                      </a:lnTo>
                      <a:lnTo>
                        <a:pt x="150" y="111"/>
                      </a:lnTo>
                      <a:lnTo>
                        <a:pt x="154" y="113"/>
                      </a:lnTo>
                      <a:lnTo>
                        <a:pt x="155" y="113"/>
                      </a:lnTo>
                      <a:lnTo>
                        <a:pt x="159" y="114"/>
                      </a:lnTo>
                      <a:lnTo>
                        <a:pt x="160" y="114"/>
                      </a:lnTo>
                      <a:lnTo>
                        <a:pt x="164" y="115"/>
                      </a:lnTo>
                      <a:lnTo>
                        <a:pt x="165" y="116"/>
                      </a:lnTo>
                      <a:lnTo>
                        <a:pt x="169" y="117"/>
                      </a:lnTo>
                      <a:lnTo>
                        <a:pt x="170" y="117"/>
                      </a:lnTo>
                      <a:lnTo>
                        <a:pt x="174" y="118"/>
                      </a:lnTo>
                      <a:lnTo>
                        <a:pt x="175" y="118"/>
                      </a:lnTo>
                      <a:lnTo>
                        <a:pt x="178" y="119"/>
                      </a:lnTo>
                      <a:lnTo>
                        <a:pt x="179" y="119"/>
                      </a:lnTo>
                      <a:lnTo>
                        <a:pt x="183" y="120"/>
                      </a:lnTo>
                      <a:lnTo>
                        <a:pt x="184" y="120"/>
                      </a:lnTo>
                      <a:lnTo>
                        <a:pt x="188" y="121"/>
                      </a:lnTo>
                      <a:lnTo>
                        <a:pt x="189" y="121"/>
                      </a:lnTo>
                      <a:lnTo>
                        <a:pt x="192" y="122"/>
                      </a:lnTo>
                      <a:lnTo>
                        <a:pt x="193" y="122"/>
                      </a:lnTo>
                      <a:lnTo>
                        <a:pt x="197" y="123"/>
                      </a:lnTo>
                      <a:lnTo>
                        <a:pt x="198" y="123"/>
                      </a:lnTo>
                      <a:lnTo>
                        <a:pt x="201" y="124"/>
                      </a:lnTo>
                      <a:lnTo>
                        <a:pt x="202" y="124"/>
                      </a:lnTo>
                      <a:lnTo>
                        <a:pt x="205" y="125"/>
                      </a:lnTo>
                      <a:lnTo>
                        <a:pt x="206" y="125"/>
                      </a:lnTo>
                      <a:lnTo>
                        <a:pt x="210" y="126"/>
                      </a:lnTo>
                      <a:lnTo>
                        <a:pt x="214" y="126"/>
                      </a:lnTo>
                      <a:lnTo>
                        <a:pt x="215" y="127"/>
                      </a:lnTo>
                      <a:lnTo>
                        <a:pt x="218" y="127"/>
                      </a:lnTo>
                      <a:lnTo>
                        <a:pt x="219" y="127"/>
                      </a:lnTo>
                      <a:lnTo>
                        <a:pt x="222" y="128"/>
                      </a:lnTo>
                      <a:lnTo>
                        <a:pt x="223" y="128"/>
                      </a:lnTo>
                      <a:lnTo>
                        <a:pt x="226" y="129"/>
                      </a:lnTo>
                      <a:lnTo>
                        <a:pt x="229" y="129"/>
                      </a:lnTo>
                      <a:lnTo>
                        <a:pt x="230" y="129"/>
                      </a:lnTo>
                      <a:lnTo>
                        <a:pt x="233" y="130"/>
                      </a:lnTo>
                      <a:lnTo>
                        <a:pt x="234" y="130"/>
                      </a:lnTo>
                      <a:lnTo>
                        <a:pt x="237" y="131"/>
                      </a:lnTo>
                      <a:lnTo>
                        <a:pt x="240" y="131"/>
                      </a:lnTo>
                      <a:lnTo>
                        <a:pt x="241" y="132"/>
                      </a:lnTo>
                      <a:lnTo>
                        <a:pt x="244" y="132"/>
                      </a:lnTo>
                      <a:lnTo>
                        <a:pt x="247" y="133"/>
                      </a:lnTo>
                      <a:lnTo>
                        <a:pt x="250" y="134"/>
                      </a:lnTo>
                      <a:lnTo>
                        <a:pt x="253" y="134"/>
                      </a:lnTo>
                      <a:lnTo>
                        <a:pt x="256" y="135"/>
                      </a:lnTo>
                      <a:lnTo>
                        <a:pt x="258" y="136"/>
                      </a:lnTo>
                      <a:lnTo>
                        <a:pt x="259" y="136"/>
                      </a:lnTo>
                      <a:lnTo>
                        <a:pt x="261" y="136"/>
                      </a:lnTo>
                      <a:lnTo>
                        <a:pt x="261" y="137"/>
                      </a:lnTo>
                      <a:lnTo>
                        <a:pt x="263" y="137"/>
                      </a:lnTo>
                      <a:lnTo>
                        <a:pt x="264" y="137"/>
                      </a:lnTo>
                      <a:lnTo>
                        <a:pt x="266" y="138"/>
                      </a:lnTo>
                      <a:lnTo>
                        <a:pt x="268" y="139"/>
                      </a:lnTo>
                      <a:lnTo>
                        <a:pt x="270" y="14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559" name="Line 159"/>
              <p:cNvSpPr>
                <a:spLocks noChangeShapeType="1"/>
              </p:cNvSpPr>
              <p:nvPr/>
            </p:nvSpPr>
            <p:spPr bwMode="auto">
              <a:xfrm>
                <a:off x="4821" y="2377"/>
                <a:ext cx="0"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0" name="Line 160"/>
              <p:cNvSpPr>
                <a:spLocks noChangeAspect="1" noChangeShapeType="1"/>
              </p:cNvSpPr>
              <p:nvPr/>
            </p:nvSpPr>
            <p:spPr bwMode="auto">
              <a:xfrm rot="2700000">
                <a:off x="4876" y="2515"/>
                <a:ext cx="1"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1" name="Line 161"/>
              <p:cNvSpPr>
                <a:spLocks noChangeAspect="1" noChangeShapeType="1"/>
              </p:cNvSpPr>
              <p:nvPr/>
            </p:nvSpPr>
            <p:spPr bwMode="auto">
              <a:xfrm rot="2700000">
                <a:off x="4929" y="2543"/>
                <a:ext cx="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2" name="Line 162"/>
              <p:cNvSpPr>
                <a:spLocks noChangeAspect="1" noChangeShapeType="1"/>
              </p:cNvSpPr>
              <p:nvPr/>
            </p:nvSpPr>
            <p:spPr bwMode="auto">
              <a:xfrm rot="2700000">
                <a:off x="4848" y="2459"/>
                <a:ext cx="1"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3" name="Text Box 163"/>
              <p:cNvSpPr txBox="1">
                <a:spLocks noChangeArrowheads="1"/>
              </p:cNvSpPr>
              <p:nvPr/>
            </p:nvSpPr>
            <p:spPr bwMode="auto">
              <a:xfrm>
                <a:off x="3787" y="2624"/>
                <a:ext cx="14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altLang="zh-CN" sz="1400">
                    <a:latin typeface="Times New Roman" panose="02020603050405020304" pitchFamily="18" charset="0"/>
                    <a:ea typeface="宋体" panose="02010600030101010101" pitchFamily="2" charset="-122"/>
                  </a:rPr>
                  <a:t>0</a:t>
                </a:r>
                <a:endParaRPr lang="en-US" altLang="zh-CN" sz="1400">
                  <a:ea typeface="宋体" panose="02010600030101010101" pitchFamily="2" charset="-122"/>
                </a:endParaRPr>
              </a:p>
            </p:txBody>
          </p:sp>
          <p:sp>
            <p:nvSpPr>
              <p:cNvPr id="22564" name="AutoShape 164"/>
              <p:cNvSpPr>
                <a:spLocks noChangeArrowheads="1"/>
              </p:cNvSpPr>
              <p:nvPr/>
            </p:nvSpPr>
            <p:spPr bwMode="auto">
              <a:xfrm>
                <a:off x="5057" y="2068"/>
                <a:ext cx="577" cy="314"/>
              </a:xfrm>
              <a:prstGeom prst="wedgeRectCallout">
                <a:avLst>
                  <a:gd name="adj1" fmla="val -82755"/>
                  <a:gd name="adj2" fmla="val 100319"/>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zh-CN" altLang="en-US" sz="1600">
                    <a:ea typeface="宋体" panose="02010600030101010101" pitchFamily="2" charset="-122"/>
                  </a:rPr>
                  <a:t>面积为</a:t>
                </a:r>
                <a:r>
                  <a:rPr lang="en-US" altLang="zh-CN" sz="1600">
                    <a:ea typeface="宋体" panose="02010600030101010101" pitchFamily="2" charset="-122"/>
                  </a:rPr>
                  <a:t>0.0013</a:t>
                </a:r>
                <a:endParaRPr lang="el-GR" altLang="zh-CN" sz="1600">
                  <a:cs typeface="Arial" panose="020B0604020202020204" pitchFamily="34" charset="0"/>
                </a:endParaRPr>
              </a:p>
            </p:txBody>
          </p:sp>
          <p:sp>
            <p:nvSpPr>
              <p:cNvPr id="22565" name="Text Box 165"/>
              <p:cNvSpPr txBox="1">
                <a:spLocks noChangeArrowheads="1"/>
              </p:cNvSpPr>
              <p:nvPr/>
            </p:nvSpPr>
            <p:spPr bwMode="auto">
              <a:xfrm>
                <a:off x="4460" y="2614"/>
                <a:ext cx="14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l-GR" altLang="zh-CN" sz="1600">
                    <a:latin typeface="Times New Roman" panose="02020603050405020304" pitchFamily="18" charset="0"/>
                    <a:cs typeface="Times New Roman" panose="02020603050405020304" pitchFamily="18" charset="0"/>
                  </a:rPr>
                  <a:t>μ</a:t>
                </a:r>
              </a:p>
            </p:txBody>
          </p:sp>
          <p:sp>
            <p:nvSpPr>
              <p:cNvPr id="22566" name="Line 166"/>
              <p:cNvSpPr>
                <a:spLocks noChangeShapeType="1"/>
              </p:cNvSpPr>
              <p:nvPr/>
            </p:nvSpPr>
            <p:spPr bwMode="auto">
              <a:xfrm>
                <a:off x="4513" y="2160"/>
                <a:ext cx="0" cy="45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567" name="Group 176"/>
              <p:cNvGrpSpPr>
                <a:grpSpLocks/>
              </p:cNvGrpSpPr>
              <p:nvPr/>
            </p:nvGrpSpPr>
            <p:grpSpPr bwMode="auto">
              <a:xfrm flipH="1">
                <a:off x="3923" y="2405"/>
                <a:ext cx="182" cy="180"/>
                <a:chOff x="3379" y="219"/>
                <a:chExt cx="161" cy="226"/>
              </a:xfrm>
            </p:grpSpPr>
            <p:sp>
              <p:nvSpPr>
                <p:cNvPr id="22568" name="Line 172"/>
                <p:cNvSpPr>
                  <a:spLocks noChangeShapeType="1"/>
                </p:cNvSpPr>
                <p:nvPr/>
              </p:nvSpPr>
              <p:spPr bwMode="auto">
                <a:xfrm>
                  <a:off x="3397" y="219"/>
                  <a:ext cx="0"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9" name="Line 173"/>
                <p:cNvSpPr>
                  <a:spLocks noChangeAspect="1" noChangeShapeType="1"/>
                </p:cNvSpPr>
                <p:nvPr/>
              </p:nvSpPr>
              <p:spPr bwMode="auto">
                <a:xfrm rot="2700000">
                  <a:off x="3452" y="357"/>
                  <a:ext cx="1"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0" name="Line 174"/>
                <p:cNvSpPr>
                  <a:spLocks noChangeAspect="1" noChangeShapeType="1"/>
                </p:cNvSpPr>
                <p:nvPr/>
              </p:nvSpPr>
              <p:spPr bwMode="auto">
                <a:xfrm rot="2700000">
                  <a:off x="3505" y="385"/>
                  <a:ext cx="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1" name="Line 175"/>
                <p:cNvSpPr>
                  <a:spLocks noChangeAspect="1" noChangeShapeType="1"/>
                </p:cNvSpPr>
                <p:nvPr/>
              </p:nvSpPr>
              <p:spPr bwMode="auto">
                <a:xfrm rot="2700000">
                  <a:off x="3424" y="301"/>
                  <a:ext cx="1"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2552" name="Rectangle 180"/>
            <p:cNvSpPr>
              <a:spLocks noChangeArrowheads="1"/>
            </p:cNvSpPr>
            <p:nvPr/>
          </p:nvSpPr>
          <p:spPr bwMode="auto">
            <a:xfrm>
              <a:off x="3379" y="1888"/>
              <a:ext cx="2268" cy="907"/>
            </a:xfrm>
            <a:prstGeom prst="rect">
              <a:avLst/>
            </a:prstGeom>
            <a:solidFill>
              <a:schemeClr val="accent1">
                <a:alpha val="43137"/>
              </a:schemeClr>
            </a:solidFill>
            <a:ln w="9525">
              <a:solidFill>
                <a:schemeClr val="tx1"/>
              </a:solidFill>
              <a:miter lim="800000"/>
              <a:headEnd/>
              <a:tailEnd/>
            </a:ln>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6" name="文本框 5"/>
          <p:cNvSpPr txBox="1"/>
          <p:nvPr/>
        </p:nvSpPr>
        <p:spPr>
          <a:xfrm>
            <a:off x="381000" y="914400"/>
            <a:ext cx="8329613" cy="1107996"/>
          </a:xfrm>
          <a:prstGeom prst="rect">
            <a:avLst/>
          </a:prstGeom>
          <a:noFill/>
        </p:spPr>
        <p:txBody>
          <a:bodyPr wrap="square" rtlCol="0">
            <a:spAutoFit/>
          </a:bodyPr>
          <a:lstStyle/>
          <a:p>
            <a:r>
              <a:rPr kumimoji="1" lang="zh-CN" altLang="en-US" sz="2200" dirty="0">
                <a:ea typeface="宋体" panose="02010600030101010101" pitchFamily="2" charset="-122"/>
              </a:rPr>
              <a:t>受噪声影响，估计出来的频率可以看成</a:t>
            </a:r>
            <a:r>
              <a:rPr kumimoji="1" lang="zh-CN" altLang="en-US" sz="2200" dirty="0" smtClean="0">
                <a:ea typeface="宋体" panose="02010600030101010101" pitchFamily="2" charset="-122"/>
              </a:rPr>
              <a:t>是</a:t>
            </a:r>
            <a:r>
              <a:rPr kumimoji="1" lang="zh-CN" altLang="en-US" sz="2200" dirty="0" smtClean="0">
                <a:solidFill>
                  <a:srgbClr val="FF0000"/>
                </a:solidFill>
                <a:ea typeface="宋体" panose="02010600030101010101" pitchFamily="2" charset="-122"/>
              </a:rPr>
              <a:t>高斯随机变量</a:t>
            </a:r>
            <a:r>
              <a:rPr kumimoji="1" lang="zh-CN" altLang="en-US" sz="2200" dirty="0" smtClean="0">
                <a:ea typeface="宋体" panose="02010600030101010101" pitchFamily="2" charset="-122"/>
              </a:rPr>
              <a:t>。</a:t>
            </a:r>
            <a:endParaRPr kumimoji="1" lang="en-US" altLang="zh-CN" sz="2200" dirty="0" smtClean="0">
              <a:ea typeface="宋体" panose="02010600030101010101" pitchFamily="2" charset="-122"/>
            </a:endParaRPr>
          </a:p>
          <a:p>
            <a:r>
              <a:rPr kumimoji="1" lang="zh-CN" altLang="en-US" sz="2200" dirty="0" smtClean="0">
                <a:ea typeface="宋体" panose="02010600030101010101" pitchFamily="2" charset="-122"/>
              </a:rPr>
              <a:t>因此搜索步长应该根据估计值的随机特性来确定。由此根据</a:t>
            </a:r>
            <a:r>
              <a:rPr kumimoji="1" lang="en-US" altLang="zh-CN" sz="2200" dirty="0" smtClean="0">
                <a:ea typeface="宋体" panose="02010600030101010101" pitchFamily="2" charset="-122"/>
              </a:rPr>
              <a:t>CRLB</a:t>
            </a:r>
            <a:r>
              <a:rPr kumimoji="1" lang="zh-CN" altLang="en-US" sz="2200" dirty="0" smtClean="0">
                <a:ea typeface="宋体" panose="02010600030101010101" pitchFamily="2" charset="-122"/>
              </a:rPr>
              <a:t>作为依据是合理的。因为步长小于</a:t>
            </a:r>
            <a:r>
              <a:rPr kumimoji="1" lang="en-US" altLang="zh-CN" sz="2200" dirty="0" smtClean="0">
                <a:ea typeface="宋体" panose="02010600030101010101" pitchFamily="2" charset="-122"/>
              </a:rPr>
              <a:t>CRLB</a:t>
            </a:r>
            <a:r>
              <a:rPr kumimoji="1" lang="zh-CN" altLang="en-US" sz="2200" dirty="0" smtClean="0">
                <a:ea typeface="宋体" panose="02010600030101010101" pitchFamily="2" charset="-122"/>
              </a:rPr>
              <a:t>没有意义了。</a:t>
            </a:r>
            <a:endParaRPr kumimoji="1" lang="zh-CN" altLang="en-US" sz="2200" dirty="0">
              <a:ea typeface="宋体" panose="02010600030101010101" pitchFamily="2" charset="-122"/>
            </a:endParaRPr>
          </a:p>
        </p:txBody>
      </p:sp>
    </p:spTree>
    <p:extLst>
      <p:ext uri="{BB962C8B-B14F-4D97-AF65-F5344CB8AC3E}">
        <p14:creationId xmlns:p14="http://schemas.microsoft.com/office/powerpoint/2010/main" val="158519797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1798"/>
                                        </p:tgtEl>
                                        <p:attrNameLst>
                                          <p:attrName>style.visibility</p:attrName>
                                        </p:attrNameLst>
                                      </p:cBhvr>
                                      <p:to>
                                        <p:strVal val="visible"/>
                                      </p:to>
                                    </p:set>
                                    <p:animEffect transition="in" filter="blinds(horizontal)">
                                      <p:cBhvr>
                                        <p:cTn id="12" dur="500"/>
                                        <p:tgtEl>
                                          <p:spTgt spid="3317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1800"/>
                                        </p:tgtEl>
                                        <p:attrNameLst>
                                          <p:attrName>style.visibility</p:attrName>
                                        </p:attrNameLst>
                                      </p:cBhvr>
                                      <p:to>
                                        <p:strVal val="visible"/>
                                      </p:to>
                                    </p:set>
                                    <p:animEffect transition="in" filter="blinds(horizontal)">
                                      <p:cBhvr>
                                        <p:cTn id="22" dur="500"/>
                                        <p:tgtEl>
                                          <p:spTgt spid="3318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31802"/>
                                        </p:tgtEl>
                                        <p:attrNameLst>
                                          <p:attrName>style.visibility</p:attrName>
                                        </p:attrNameLst>
                                      </p:cBhvr>
                                      <p:to>
                                        <p:strVal val="visible"/>
                                      </p:to>
                                    </p:set>
                                    <p:animEffect transition="in" filter="blinds(horizontal)">
                                      <p:cBhvr>
                                        <p:cTn id="27" dur="500"/>
                                        <p:tgtEl>
                                          <p:spTgt spid="3318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31803"/>
                                        </p:tgtEl>
                                        <p:attrNameLst>
                                          <p:attrName>style.visibility</p:attrName>
                                        </p:attrNameLst>
                                      </p:cBhvr>
                                      <p:to>
                                        <p:strVal val="visible"/>
                                      </p:to>
                                    </p:set>
                                    <p:animEffect transition="in" filter="blinds(horizontal)">
                                      <p:cBhvr>
                                        <p:cTn id="32" dur="500"/>
                                        <p:tgtEl>
                                          <p:spTgt spid="3318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31808"/>
                                        </p:tgtEl>
                                        <p:attrNameLst>
                                          <p:attrName>style.visibility</p:attrName>
                                        </p:attrNameLst>
                                      </p:cBhvr>
                                      <p:to>
                                        <p:strVal val="visible"/>
                                      </p:to>
                                    </p:set>
                                    <p:animEffect transition="in" filter="blinds(horizontal)">
                                      <p:cBhvr>
                                        <p:cTn id="37" dur="500"/>
                                        <p:tgtEl>
                                          <p:spTgt spid="3318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horizontal)">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98" grpId="0"/>
      <p:bldP spid="331800" grpId="0"/>
      <p:bldP spid="33180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CZT(Chirp-Z </a:t>
            </a:r>
            <a:r>
              <a:rPr lang="zh-CN" altLang="en-US" dirty="0" smtClean="0"/>
              <a:t>变换</a:t>
            </a:r>
            <a:r>
              <a:rPr lang="en-US" altLang="zh-CN" dirty="0" smtClean="0"/>
              <a:t>)</a:t>
            </a:r>
            <a:endParaRPr lang="zh-CN" altLang="en-US" dirty="0"/>
          </a:p>
        </p:txBody>
      </p:sp>
      <p:sp>
        <p:nvSpPr>
          <p:cNvPr id="6" name="内容占位符 5"/>
          <p:cNvSpPr>
            <a:spLocks noGrp="1"/>
          </p:cNvSpPr>
          <p:nvPr>
            <p:ph idx="1"/>
          </p:nvPr>
        </p:nvSpPr>
        <p:spPr/>
        <p:txBody>
          <a:bodyPr/>
          <a:lstStyle/>
          <a:p>
            <a:r>
              <a:rPr lang="en-US" altLang="zh-CN" dirty="0"/>
              <a:t>DFT</a:t>
            </a:r>
            <a:r>
              <a:rPr lang="zh-CN" altLang="en-US" dirty="0"/>
              <a:t>不适用于</a:t>
            </a:r>
            <a:r>
              <a:rPr lang="zh-CN" altLang="en-US" dirty="0" smtClean="0"/>
              <a:t>：</a:t>
            </a:r>
            <a:endParaRPr lang="en-US" altLang="zh-CN" dirty="0" smtClean="0"/>
          </a:p>
          <a:p>
            <a:pPr lvl="1"/>
            <a:r>
              <a:rPr lang="zh-CN" altLang="en-US" sz="2800" dirty="0" smtClean="0"/>
              <a:t>只研究信号的某一频段，要求对该频段抽样密集，提高分辨率；</a:t>
            </a:r>
          </a:p>
          <a:p>
            <a:pPr lvl="1"/>
            <a:r>
              <a:rPr lang="zh-CN" altLang="en-US" sz="2800" dirty="0"/>
              <a:t>研究非单位圆上的抽样值；</a:t>
            </a:r>
          </a:p>
          <a:p>
            <a:pPr lvl="1"/>
            <a:r>
              <a:rPr lang="zh-CN" altLang="en-US" sz="2800" dirty="0"/>
              <a:t>需要准确计算</a:t>
            </a:r>
            <a:r>
              <a:rPr lang="en-US" altLang="zh-CN" sz="2800" i="1" dirty="0">
                <a:latin typeface="Times New Roman" panose="02020603050405020304" pitchFamily="18" charset="0"/>
              </a:rPr>
              <a:t>N</a:t>
            </a:r>
            <a:r>
              <a:rPr lang="zh-CN" altLang="en-US" sz="2800" dirty="0"/>
              <a:t>点</a:t>
            </a:r>
            <a:r>
              <a:rPr lang="en-US" altLang="zh-CN" sz="2800" i="1" dirty="0"/>
              <a:t>DFT</a:t>
            </a:r>
            <a:r>
              <a:rPr lang="zh-CN" altLang="en-US" sz="2800" dirty="0"/>
              <a:t>，且</a:t>
            </a:r>
            <a:r>
              <a:rPr lang="en-US" altLang="zh-CN" sz="2800" i="1" dirty="0"/>
              <a:t>N</a:t>
            </a:r>
            <a:r>
              <a:rPr lang="zh-CN" altLang="en-US" sz="2800" dirty="0"/>
              <a:t>为大的素数；等等。</a:t>
            </a:r>
          </a:p>
          <a:p>
            <a:r>
              <a:rPr lang="en-US" altLang="zh-CN" dirty="0"/>
              <a:t>CZT</a:t>
            </a:r>
            <a:r>
              <a:rPr lang="zh-CN" altLang="en-US" dirty="0"/>
              <a:t>算法：对</a:t>
            </a:r>
            <a:r>
              <a:rPr lang="en-US" altLang="zh-CN" dirty="0"/>
              <a:t>z</a:t>
            </a:r>
            <a:r>
              <a:rPr lang="zh-CN" altLang="en-US" dirty="0"/>
              <a:t>变换采用螺线抽样，</a:t>
            </a:r>
            <a:r>
              <a:rPr lang="en-US" altLang="zh-CN" dirty="0"/>
              <a:t>chirp-z</a:t>
            </a:r>
            <a:r>
              <a:rPr lang="zh-CN" altLang="en-US" dirty="0" smtClean="0"/>
              <a:t>变换</a:t>
            </a:r>
            <a:r>
              <a:rPr lang="en-US" altLang="zh-CN" dirty="0" smtClean="0"/>
              <a:t>(</a:t>
            </a:r>
            <a:r>
              <a:rPr lang="zh-CN" altLang="en-US" dirty="0" smtClean="0"/>
              <a:t>线性调频</a:t>
            </a:r>
            <a:r>
              <a:rPr lang="en-US" altLang="zh-CN" dirty="0" smtClean="0"/>
              <a:t>z</a:t>
            </a:r>
            <a:r>
              <a:rPr lang="zh-CN" altLang="en-US" dirty="0" smtClean="0"/>
              <a:t>变换</a:t>
            </a:r>
            <a:r>
              <a:rPr lang="en-US" altLang="zh-CN" dirty="0" smtClean="0"/>
              <a:t>)</a:t>
            </a:r>
            <a:r>
              <a:rPr lang="zh-CN" altLang="en-US" dirty="0" smtClean="0"/>
              <a:t> </a:t>
            </a:r>
            <a:endParaRPr lang="zh-CN" altLang="en-US" dirty="0"/>
          </a:p>
          <a:p>
            <a:endParaRPr lang="en-US" altLang="zh-CN" dirty="0" smtClean="0"/>
          </a:p>
          <a:p>
            <a:endParaRPr lang="en-US" altLang="zh-CN" dirty="0"/>
          </a:p>
          <a:p>
            <a:endParaRPr lang="zh-CN" altLang="en-US" dirty="0"/>
          </a:p>
          <a:p>
            <a:endParaRPr lang="zh-CN" altLang="en-US" dirty="0"/>
          </a:p>
        </p:txBody>
      </p:sp>
      <p:sp>
        <p:nvSpPr>
          <p:cNvPr id="7" name="Rectangle 42"/>
          <p:cNvSpPr>
            <a:spLocks noChangeArrowheads="1"/>
          </p:cNvSpPr>
          <p:nvPr/>
        </p:nvSpPr>
        <p:spPr bwMode="auto">
          <a:xfrm>
            <a:off x="1219200" y="2070100"/>
            <a:ext cx="777240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sz="2800" dirty="0"/>
          </a:p>
        </p:txBody>
      </p:sp>
      <p:sp>
        <p:nvSpPr>
          <p:cNvPr id="8" name="Rectangle 43"/>
          <p:cNvSpPr>
            <a:spLocks noChangeArrowheads="1"/>
          </p:cNvSpPr>
          <p:nvPr/>
        </p:nvSpPr>
        <p:spPr bwMode="auto">
          <a:xfrm>
            <a:off x="1219200" y="3159125"/>
            <a:ext cx="5000625" cy="608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sz="2800" dirty="0"/>
          </a:p>
        </p:txBody>
      </p:sp>
      <p:sp>
        <p:nvSpPr>
          <p:cNvPr id="9" name="Rectangle 44"/>
          <p:cNvSpPr>
            <a:spLocks noChangeArrowheads="1"/>
          </p:cNvSpPr>
          <p:nvPr/>
        </p:nvSpPr>
        <p:spPr bwMode="auto">
          <a:xfrm>
            <a:off x="1219200" y="3748088"/>
            <a:ext cx="7924800" cy="706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endParaRPr lang="zh-CN" altLang="en-US" sz="2800" dirty="0"/>
          </a:p>
        </p:txBody>
      </p:sp>
      <p:sp>
        <p:nvSpPr>
          <p:cNvPr id="10" name="Rectangle 45"/>
          <p:cNvSpPr>
            <a:spLocks noChangeArrowheads="1"/>
          </p:cNvSpPr>
          <p:nvPr/>
        </p:nvSpPr>
        <p:spPr bwMode="auto">
          <a:xfrm>
            <a:off x="1219200" y="4835525"/>
            <a:ext cx="7772400" cy="118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lgn="l">
              <a:spcBef>
                <a:spcPct val="20000"/>
              </a:spcBef>
              <a:buClr>
                <a:schemeClr val="tx2"/>
              </a:buClr>
              <a:buSzPct val="90000"/>
              <a:buFont typeface="Symbol" panose="05050102010706020507" pitchFamily="18" charset="2"/>
              <a:buChar char="¨"/>
              <a:defRPr kumimoji="1" sz="3200">
                <a:solidFill>
                  <a:schemeClr val="tx1"/>
                </a:solidFill>
                <a:latin typeface="Times New Roman" panose="02020603050405020304" pitchFamily="18" charset="0"/>
                <a:ea typeface="宋体" panose="02010600030101010101" pitchFamily="2" charset="-122"/>
              </a:defRPr>
            </a:lvl1pPr>
            <a:lvl2pPr marL="742950" indent="-285750" algn="l">
              <a:spcBef>
                <a:spcPct val="20000"/>
              </a:spcBef>
              <a:buChar char="–"/>
              <a:defRPr kumimoji="1" sz="2800">
                <a:solidFill>
                  <a:schemeClr val="tx1"/>
                </a:solidFill>
                <a:latin typeface="Times New Roman" panose="02020603050405020304" pitchFamily="18" charset="0"/>
                <a:ea typeface="宋体" panose="02010600030101010101" pitchFamily="2" charset="-122"/>
              </a:defRPr>
            </a:lvl2pPr>
            <a:lvl3pPr marL="1143000" indent="-228600" algn="l">
              <a:spcBef>
                <a:spcPct val="20000"/>
              </a:spcBef>
              <a:buChar char="•"/>
              <a:defRPr kumimoji="1" sz="2400">
                <a:solidFill>
                  <a:schemeClr val="tx1"/>
                </a:solidFill>
                <a:latin typeface="Times New Roman" panose="02020603050405020304" pitchFamily="18" charset="0"/>
                <a:ea typeface="宋体" panose="02010600030101010101" pitchFamily="2" charset="-122"/>
              </a:defRPr>
            </a:lvl3pPr>
            <a:lvl4pPr marL="16002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4pPr>
            <a:lvl5pPr marL="2057400" indent="-228600" algn="l">
              <a:spcBef>
                <a:spcPct val="20000"/>
              </a:spcBef>
              <a:buChar char="•"/>
              <a:defRPr kumimoji="1" sz="2000">
                <a:solidFill>
                  <a:schemeClr val="tx1"/>
                </a:solidFill>
                <a:latin typeface="Times New Roman" panose="02020603050405020304" pitchFamily="18" charset="0"/>
                <a:ea typeface="宋体" panose="02010600030101010101" pitchFamily="2" charset="-122"/>
              </a:defRPr>
            </a:lvl5pPr>
            <a:lvl6pPr marL="25146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6pPr>
            <a:lvl7pPr marL="29718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7pPr>
            <a:lvl8pPr marL="34290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8pPr>
            <a:lvl9pPr marL="3886200" indent="-228600" fontAlgn="base">
              <a:spcBef>
                <a:spcPct val="20000"/>
              </a:spcBef>
              <a:spcAft>
                <a:spcPct val="0"/>
              </a:spcAft>
              <a:buChar char="•"/>
              <a:defRPr kumimoji="1" sz="2000">
                <a:solidFill>
                  <a:schemeClr val="tx1"/>
                </a:solidFill>
                <a:latin typeface="Times New Roman" panose="02020603050405020304" pitchFamily="18" charset="0"/>
                <a:ea typeface="宋体" panose="02010600030101010101" pitchFamily="2" charset="-122"/>
              </a:defRPr>
            </a:lvl9pPr>
          </a:lstStyle>
          <a:p>
            <a:pPr>
              <a:buFont typeface="Symbol" panose="05050102010706020507" pitchFamily="18" charset="2"/>
              <a:buNone/>
            </a:pPr>
            <a:endParaRPr lang="zh-CN" altLang="en-US" sz="2800" dirty="0"/>
          </a:p>
        </p:txBody>
      </p:sp>
      <p:pic>
        <p:nvPicPr>
          <p:cNvPr id="3" name="图片 2"/>
          <p:cNvPicPr>
            <a:picLocks noChangeAspect="1"/>
          </p:cNvPicPr>
          <p:nvPr/>
        </p:nvPicPr>
        <p:blipFill>
          <a:blip r:embed="rId2"/>
          <a:stretch>
            <a:fillRect/>
          </a:stretch>
        </p:blipFill>
        <p:spPr>
          <a:xfrm>
            <a:off x="2819400" y="4390747"/>
            <a:ext cx="3065264" cy="2239895"/>
          </a:xfrm>
          <a:prstGeom prst="rect">
            <a:avLst/>
          </a:prstGeom>
        </p:spPr>
      </p:pic>
      <p:pic>
        <p:nvPicPr>
          <p:cNvPr id="4" name="图片 3"/>
          <p:cNvPicPr>
            <a:picLocks noChangeAspect="1"/>
          </p:cNvPicPr>
          <p:nvPr/>
        </p:nvPicPr>
        <p:blipFill>
          <a:blip r:embed="rId3"/>
          <a:stretch>
            <a:fillRect/>
          </a:stretch>
        </p:blipFill>
        <p:spPr>
          <a:xfrm>
            <a:off x="5952232" y="4392404"/>
            <a:ext cx="3065264" cy="2239895"/>
          </a:xfrm>
          <a:prstGeom prst="rect">
            <a:avLst/>
          </a:prstGeom>
        </p:spPr>
      </p:pic>
      <p:cxnSp>
        <p:nvCxnSpPr>
          <p:cNvPr id="12" name="直接箭头连接符 11"/>
          <p:cNvCxnSpPr/>
          <p:nvPr/>
        </p:nvCxnSpPr>
        <p:spPr bwMode="auto">
          <a:xfrm flipV="1">
            <a:off x="4191000" y="4724400"/>
            <a:ext cx="3293864" cy="111125"/>
          </a:xfrm>
          <a:prstGeom prst="straightConnector1">
            <a:avLst/>
          </a:prstGeom>
          <a:solidFill>
            <a:schemeClr val="accent1"/>
          </a:solidFill>
          <a:ln w="25400" cap="flat" cmpd="sng" algn="ctr">
            <a:solidFill>
              <a:srgbClr val="FF0000"/>
            </a:solidFill>
            <a:prstDash val="solid"/>
            <a:round/>
            <a:headEnd type="none" w="sm" len="sm"/>
            <a:tailEnd type="triangle" w="lg" len="lg"/>
          </a:ln>
          <a:effectLst/>
        </p:spPr>
      </p:cxnSp>
    </p:spTree>
    <p:extLst>
      <p:ext uri="{BB962C8B-B14F-4D97-AF65-F5344CB8AC3E}">
        <p14:creationId xmlns:p14="http://schemas.microsoft.com/office/powerpoint/2010/main" val="23909246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499"/>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nodePh="1">
                                  <p:stCondLst>
                                    <p:cond delay="0"/>
                                  </p:stCondLst>
                                  <p:endCondLst>
                                    <p:cond evt="begin" delay="0">
                                      <p:tn val="9"/>
                                    </p:cond>
                                  </p:endCondLst>
                                  <p:childTnLst>
                                    <p:set>
                                      <p:cBhvr>
                                        <p:cTn id="10" dur="1" fill="hold">
                                          <p:stCondLst>
                                            <p:cond delay="499"/>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nodePh="1">
                                  <p:stCondLst>
                                    <p:cond delay="0"/>
                                  </p:stCondLst>
                                  <p:endCondLst>
                                    <p:cond evt="begin" delay="0">
                                      <p:tn val="13"/>
                                    </p:cond>
                                  </p:endCondLst>
                                  <p:childTnLst>
                                    <p:set>
                                      <p:cBhvr>
                                        <p:cTn id="14" dur="1" fill="hold">
                                          <p:stCondLst>
                                            <p:cond delay="499"/>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nodePh="1">
                                  <p:stCondLst>
                                    <p:cond delay="0"/>
                                  </p:stCondLst>
                                  <p:endCondLst>
                                    <p:cond evt="begin" delay="0">
                                      <p:tn val="17"/>
                                    </p:cond>
                                  </p:endCondLst>
                                  <p:childTnLst>
                                    <p:set>
                                      <p:cBhvr>
                                        <p:cTn id="18" dur="1" fill="hold">
                                          <p:stCondLst>
                                            <p:cond delay="499"/>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wipe(left)">
                                      <p:cBhvr>
                                        <p:cTn id="23" dur="500"/>
                                        <p:tgtEl>
                                          <p:spTgt spid="12"/>
                                        </p:tgtEl>
                                      </p:cBhvr>
                                    </p:animEffect>
                                  </p:childTnLst>
                                </p:cTn>
                              </p:par>
                              <p:par>
                                <p:cTn id="24" presetID="22" presetClass="entr" presetSubtype="8" fill="hold"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left)">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utoUpdateAnimBg="0"/>
      <p:bldP spid="8" grpId="0" autoUpdateAnimBg="0"/>
      <p:bldP spid="9" grpId="0" autoUpdateAnimBg="0"/>
      <p:bldP spid="10" grpId="0" autoUpdateAnimBg="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算法原理</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a:xfrm>
                <a:off x="304800" y="914400"/>
                <a:ext cx="8534400" cy="5562600"/>
              </a:xfrm>
            </p:spPr>
            <p:txBody>
              <a:bodyPr/>
              <a:lstStyle/>
              <a:p>
                <a:r>
                  <a:rPr lang="en-US" altLang="zh-CN" sz="2400" i="1" dirty="0" smtClean="0">
                    <a:latin typeface="Times New Roman" panose="02020603050405020304" pitchFamily="18" charset="0"/>
                    <a:ea typeface="Yu Gothic UI Semilight" panose="020B0400000000000000" pitchFamily="34" charset="-128"/>
                  </a:rPr>
                  <a:t>N</a:t>
                </a:r>
                <a:r>
                  <a:rPr lang="zh-CN" altLang="en-US" sz="2400" dirty="0"/>
                  <a:t>点有限长序列，其</a:t>
                </a:r>
                <a:r>
                  <a:rPr lang="en-US" altLang="zh-CN" sz="2400" i="1" dirty="0"/>
                  <a:t>z</a:t>
                </a:r>
                <a:r>
                  <a:rPr lang="zh-CN" altLang="en-US" sz="2400" dirty="0"/>
                  <a:t>变换：</a:t>
                </a:r>
                <a14:m>
                  <m:oMath xmlns:m="http://schemas.openxmlformats.org/officeDocument/2006/math">
                    <m:r>
                      <a:rPr lang="zh-CN" altLang="en-US" sz="2400" i="1">
                        <a:latin typeface="Cambria Math" panose="02040503050406030204" pitchFamily="18" charset="0"/>
                      </a:rPr>
                      <m:t>𝑋</m:t>
                    </m:r>
                    <m:r>
                      <a:rPr lang="zh-CN" altLang="en-US" sz="2400">
                        <a:latin typeface="Cambria Math" panose="02040503050406030204" pitchFamily="18" charset="0"/>
                      </a:rPr>
                      <m:t>(</m:t>
                    </m:r>
                    <m:r>
                      <a:rPr lang="zh-CN" altLang="en-US" sz="2400" i="1">
                        <a:latin typeface="Cambria Math" panose="02040503050406030204" pitchFamily="18" charset="0"/>
                      </a:rPr>
                      <m:t>𝑧</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𝑛</m:t>
                        </m:r>
                        <m:r>
                          <a:rPr lang="zh-CN" altLang="en-US" sz="2400">
                            <a:latin typeface="Cambria Math" panose="02040503050406030204" pitchFamily="18" charset="0"/>
                          </a:rPr>
                          <m:t>=0</m:t>
                        </m:r>
                      </m:sub>
                      <m:sup>
                        <m:r>
                          <a:rPr lang="zh-CN" altLang="en-US" sz="240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𝑧</m:t>
                            </m:r>
                          </m:e>
                          <m:sup>
                            <m:r>
                              <a:rPr lang="zh-CN" altLang="en-US" sz="2400">
                                <a:latin typeface="Cambria Math" panose="02040503050406030204" pitchFamily="18" charset="0"/>
                              </a:rPr>
                              <m:t>−</m:t>
                            </m:r>
                            <m:r>
                              <a:rPr lang="zh-CN" altLang="en-US" sz="2400" i="1">
                                <a:latin typeface="Cambria Math" panose="02040503050406030204" pitchFamily="18" charset="0"/>
                              </a:rPr>
                              <m:t>𝑛</m:t>
                            </m:r>
                          </m:sup>
                        </m:sSup>
                      </m:e>
                    </m:nary>
                  </m:oMath>
                </a14:m>
                <a:r>
                  <a:rPr lang="en-US" altLang="zh-CN" sz="2400" dirty="0" smtClean="0"/>
                  <a:t> </a:t>
                </a:r>
              </a:p>
              <a:p>
                <a:r>
                  <a:rPr lang="zh-CN" altLang="en-US" sz="2400" dirty="0"/>
                  <a:t>沿</a:t>
                </a:r>
                <a:r>
                  <a:rPr lang="en-US" altLang="zh-CN" sz="2400" i="1" dirty="0"/>
                  <a:t>z</a:t>
                </a:r>
                <a:r>
                  <a:rPr lang="zh-CN" altLang="en-US" sz="2400" dirty="0"/>
                  <a:t>平面上的一段螺线作等分角抽样，抽样点</a:t>
                </a:r>
                <a:r>
                  <a:rPr lang="en-US" altLang="zh-CN" sz="2400" i="1" dirty="0" err="1"/>
                  <a:t>z</a:t>
                </a:r>
                <a:r>
                  <a:rPr lang="en-US" altLang="zh-CN" sz="2400" baseline="-25000" dirty="0" err="1"/>
                  <a:t>k</a:t>
                </a:r>
                <a:r>
                  <a:rPr lang="zh-CN" altLang="en-US" sz="2400" baseline="-25000" dirty="0"/>
                  <a:t>：</a:t>
                </a: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𝐴</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r>
                          <a:rPr lang="zh-CN" altLang="en-US" sz="2400">
                            <a:latin typeface="Cambria Math" panose="02040503050406030204" pitchFamily="18" charset="0"/>
                          </a:rPr>
                          <m:t>−</m:t>
                        </m:r>
                        <m:r>
                          <a:rPr lang="zh-CN" altLang="en-US" sz="2400" i="1">
                            <a:latin typeface="Cambria Math" panose="02040503050406030204" pitchFamily="18" charset="0"/>
                          </a:rPr>
                          <m:t>𝑘</m:t>
                        </m:r>
                      </m:sup>
                    </m:sSup>
                    <m:r>
                      <a:rPr lang="en-US" altLang="zh-CN" sz="2400" b="1" i="1" smtClean="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=0,1,...,</m:t>
                    </m:r>
                    <m:r>
                      <a:rPr lang="zh-CN" altLang="en-US" sz="2400" i="1">
                        <a:latin typeface="Cambria Math" panose="02040503050406030204" pitchFamily="18" charset="0"/>
                      </a:rPr>
                      <m:t>𝑀</m:t>
                    </m:r>
                    <m:r>
                      <a:rPr lang="zh-CN" altLang="en-US" sz="2400">
                        <a:latin typeface="Cambria Math" panose="02040503050406030204" pitchFamily="18" charset="0"/>
                      </a:rPr>
                      <m:t>−1</m:t>
                    </m:r>
                  </m:oMath>
                </a14:m>
                <a:r>
                  <a:rPr lang="en-US" altLang="zh-CN" sz="2400" dirty="0" smtClean="0"/>
                  <a:t> </a:t>
                </a:r>
                <a:endParaRPr lang="en-US" altLang="zh-CN" sz="2400" dirty="0"/>
              </a:p>
              <a:p>
                <a:r>
                  <a:rPr lang="en-US" altLang="zh-CN" sz="2400" i="1" dirty="0">
                    <a:latin typeface="Times New Roman" panose="02020603050405020304" pitchFamily="18" charset="0"/>
                    <a:ea typeface="Yu Gothic UI Semilight" panose="020B0400000000000000" pitchFamily="34" charset="-128"/>
                  </a:rPr>
                  <a:t>M</a:t>
                </a:r>
                <a:r>
                  <a:rPr lang="zh-CN" altLang="en-US" sz="2400" dirty="0"/>
                  <a:t>为要分析的复频谱</a:t>
                </a:r>
                <a:r>
                  <a:rPr lang="zh-CN" altLang="en-US" sz="2400" dirty="0" smtClean="0"/>
                  <a:t>点数。</a:t>
                </a:r>
                <a:r>
                  <a:rPr lang="zh-CN" altLang="en-US" sz="2400" dirty="0"/>
                  <a:t>其中：</a:t>
                </a:r>
                <a14:m>
                  <m:oMath xmlns:m="http://schemas.openxmlformats.org/officeDocument/2006/math">
                    <m:r>
                      <a:rPr lang="zh-CN" altLang="en-US" sz="2400" i="1">
                        <a:latin typeface="Cambria Math" panose="02040503050406030204" pitchFamily="18" charset="0"/>
                      </a:rPr>
                      <m:t>𝐴</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a:latin typeface="Cambria Math" panose="02040503050406030204" pitchFamily="18" charset="0"/>
                          </a:rPr>
                          <m:t>0</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𝑗</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𝜃</m:t>
                            </m:r>
                          </m:e>
                          <m:sub>
                            <m:r>
                              <a:rPr lang="zh-CN" altLang="en-US" sz="2400">
                                <a:latin typeface="Cambria Math" panose="02040503050406030204" pitchFamily="18" charset="0"/>
                              </a:rPr>
                              <m:t>0</m:t>
                            </m:r>
                          </m:sub>
                        </m:sSub>
                      </m:sup>
                    </m:sSup>
                  </m:oMath>
                </a14:m>
                <a:r>
                  <a:rPr lang="zh-CN" altLang="en-US" sz="2400" dirty="0" smtClean="0"/>
                  <a:t>，</a:t>
                </a:r>
                <a14:m>
                  <m:oMath xmlns:m="http://schemas.openxmlformats.org/officeDocument/2006/math">
                    <m:r>
                      <a:rPr lang="zh-CN" altLang="en-US" sz="2400" i="1">
                        <a:latin typeface="Cambria Math" panose="02040503050406030204" pitchFamily="18" charset="0"/>
                      </a:rPr>
                      <m:t>𝑊</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𝑊</m:t>
                        </m:r>
                      </m:e>
                      <m:sub>
                        <m:r>
                          <a:rPr lang="zh-CN" altLang="en-US" sz="2400">
                            <a:latin typeface="Cambria Math" panose="02040503050406030204" pitchFamily="18" charset="0"/>
                          </a:rPr>
                          <m:t>0</m:t>
                        </m:r>
                      </m:sub>
                    </m:sSub>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a:latin typeface="Cambria Math" panose="02040503050406030204" pitchFamily="18" charset="0"/>
                          </a:rPr>
                          <m:t>−</m:t>
                        </m:r>
                        <m:r>
                          <a:rPr lang="zh-CN" altLang="en-US" sz="2400" i="1">
                            <a:latin typeface="Cambria Math" panose="02040503050406030204" pitchFamily="18" charset="0"/>
                          </a:rPr>
                          <m:t>𝑗</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𝜙</m:t>
                            </m:r>
                          </m:e>
                          <m:sub>
                            <m:r>
                              <a:rPr lang="zh-CN" altLang="en-US" sz="2400">
                                <a:latin typeface="Cambria Math" panose="02040503050406030204" pitchFamily="18" charset="0"/>
                              </a:rPr>
                              <m:t>0</m:t>
                            </m:r>
                          </m:sub>
                        </m:sSub>
                      </m:sup>
                    </m:sSup>
                  </m:oMath>
                </a14:m>
                <a:r>
                  <a:rPr lang="zh-CN" altLang="en-US" sz="2400" dirty="0" smtClean="0"/>
                  <a:t>。则</a:t>
                </a:r>
                <a:r>
                  <a:rPr lang="zh-CN" altLang="en-US" sz="2400" dirty="0"/>
                  <a:t>抽样</a:t>
                </a:r>
                <a:r>
                  <a:rPr lang="zh-CN" altLang="en-US" sz="2400" dirty="0" smtClean="0"/>
                  <a:t>点为：</a:t>
                </a:r>
                <a:endParaRPr lang="zh-CN" altLang="en-US" sz="2400" dirty="0"/>
              </a:p>
              <a:p>
                <a:pPr marL="0" indent="0">
                  <a:buNone/>
                </a:pPr>
                <a:r>
                  <a:rPr lang="zh-CN" altLang="en-US" sz="2400" dirty="0" smtClean="0"/>
                  <a:t>        </a:t>
                </a:r>
                <a14:m>
                  <m:oMath xmlns:m="http://schemas.openxmlformats.org/officeDocument/2006/math">
                    <m:sSub>
                      <m:sSubPr>
                        <m:ctrlPr>
                          <a:rPr lang="zh-CN" altLang="en-US"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𝑧</m:t>
                        </m:r>
                      </m:e>
                      <m:sub>
                        <m:r>
                          <a:rPr lang="zh-CN" altLang="en-US" sz="2400" i="1">
                            <a:solidFill>
                              <a:srgbClr val="FF0000"/>
                            </a:solidFill>
                            <a:latin typeface="Cambria Math" panose="02040503050406030204" pitchFamily="18" charset="0"/>
                          </a:rPr>
                          <m:t>𝑘</m:t>
                        </m:r>
                      </m:sub>
                    </m:sSub>
                    <m:r>
                      <a:rPr lang="zh-CN" altLang="en-US" sz="2400">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𝐴</m:t>
                        </m:r>
                      </m:e>
                      <m:sub>
                        <m:r>
                          <a:rPr lang="zh-CN" altLang="en-US" sz="2400">
                            <a:solidFill>
                              <a:srgbClr val="FF0000"/>
                            </a:solidFill>
                            <a:latin typeface="Cambria Math" panose="02040503050406030204" pitchFamily="18" charset="0"/>
                          </a:rPr>
                          <m:t>0</m:t>
                        </m:r>
                      </m:sub>
                    </m:sSub>
                    <m:sSubSup>
                      <m:sSubSupPr>
                        <m:ctrlPr>
                          <a:rPr lang="zh-CN" altLang="en-US" sz="2400" i="1">
                            <a:solidFill>
                              <a:srgbClr val="FF0000"/>
                            </a:solidFill>
                            <a:latin typeface="Cambria Math" panose="02040503050406030204" pitchFamily="18" charset="0"/>
                          </a:rPr>
                        </m:ctrlPr>
                      </m:sSubSupPr>
                      <m:e>
                        <m:r>
                          <a:rPr lang="zh-CN" altLang="en-US" sz="2400" i="1">
                            <a:solidFill>
                              <a:srgbClr val="FF0000"/>
                            </a:solidFill>
                            <a:latin typeface="Cambria Math" panose="02040503050406030204" pitchFamily="18" charset="0"/>
                          </a:rPr>
                          <m:t>𝑊</m:t>
                        </m:r>
                      </m:e>
                      <m:sub>
                        <m:r>
                          <a:rPr lang="zh-CN" altLang="en-US" sz="2400">
                            <a:solidFill>
                              <a:srgbClr val="FF0000"/>
                            </a:solidFill>
                            <a:latin typeface="Cambria Math" panose="02040503050406030204" pitchFamily="18" charset="0"/>
                          </a:rPr>
                          <m:t>0</m:t>
                        </m:r>
                      </m:sub>
                      <m:sup>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𝑘</m:t>
                        </m:r>
                      </m:sup>
                    </m:sSubSup>
                    <m:sSup>
                      <m:sSupPr>
                        <m:ctrlPr>
                          <a:rPr lang="zh-CN" altLang="en-US" sz="2400" i="1">
                            <a:solidFill>
                              <a:srgbClr val="FF0000"/>
                            </a:solidFill>
                            <a:latin typeface="Cambria Math" panose="02040503050406030204" pitchFamily="18" charset="0"/>
                          </a:rPr>
                        </m:ctrlPr>
                      </m:sSupPr>
                      <m:e>
                        <m:r>
                          <a:rPr lang="zh-CN" altLang="en-US" sz="2400" i="1">
                            <a:solidFill>
                              <a:srgbClr val="FF0000"/>
                            </a:solidFill>
                            <a:latin typeface="Cambria Math" panose="02040503050406030204" pitchFamily="18" charset="0"/>
                          </a:rPr>
                          <m:t>𝑒</m:t>
                        </m:r>
                      </m:e>
                      <m:sup>
                        <m:d>
                          <m:dPr>
                            <m:begChr m:val=""/>
                            <m:ctrlPr>
                              <a:rPr lang="zh-CN" altLang="en-US"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𝑗</m:t>
                            </m:r>
                            <m:r>
                              <a:rPr lang="zh-CN" altLang="en-US" sz="2400">
                                <a:solidFill>
                                  <a:srgbClr val="FF0000"/>
                                </a:solidFill>
                                <a:latin typeface="Cambria Math" panose="02040503050406030204" pitchFamily="18" charset="0"/>
                              </a:rPr>
                              <m:t>(</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𝜃</m:t>
                                </m:r>
                              </m:e>
                              <m:sub>
                                <m:r>
                                  <a:rPr lang="zh-CN" altLang="en-US" sz="2400">
                                    <a:solidFill>
                                      <a:srgbClr val="FF0000"/>
                                    </a:solidFill>
                                    <a:latin typeface="Cambria Math" panose="02040503050406030204" pitchFamily="18" charset="0"/>
                                  </a:rPr>
                                  <m:t>0</m:t>
                                </m:r>
                              </m:sub>
                            </m:sSub>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𝑘</m:t>
                            </m:r>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𝜙</m:t>
                                </m:r>
                              </m:e>
                              <m:sub>
                                <m:r>
                                  <a:rPr lang="zh-CN" altLang="en-US" sz="2400">
                                    <a:solidFill>
                                      <a:srgbClr val="FF0000"/>
                                    </a:solidFill>
                                    <a:latin typeface="Cambria Math" panose="02040503050406030204" pitchFamily="18" charset="0"/>
                                  </a:rPr>
                                  <m:t>0</m:t>
                                </m:r>
                              </m:sub>
                            </m:sSub>
                          </m:e>
                        </m:d>
                      </m:sup>
                    </m:sSup>
                  </m:oMath>
                </a14:m>
                <a:r>
                  <a:rPr lang="en-US" altLang="zh-CN" sz="2400" dirty="0" smtClean="0">
                    <a:solidFill>
                      <a:srgbClr val="FF0000"/>
                    </a:solidFill>
                  </a:rPr>
                  <a:t> </a:t>
                </a:r>
              </a:p>
              <a:p>
                <a:pPr marL="0" indent="0">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𝐴</m:t>
                        </m:r>
                      </m:e>
                      <m:sub>
                        <m:r>
                          <a:rPr lang="zh-CN" altLang="en-US" sz="2400">
                            <a:latin typeface="Cambria Math" panose="02040503050406030204" pitchFamily="18" charset="0"/>
                          </a:rPr>
                          <m:t>0</m:t>
                        </m:r>
                      </m:sub>
                    </m:sSub>
                  </m:oMath>
                </a14:m>
                <a:r>
                  <a:rPr lang="zh-CN" altLang="en-US" sz="2400" dirty="0" smtClean="0"/>
                  <a:t>：</a:t>
                </a:r>
                <a:r>
                  <a:rPr lang="zh-CN" altLang="en-US" sz="2400" dirty="0"/>
                  <a:t>起始抽样点的矢量半径长度</a:t>
                </a:r>
              </a:p>
              <a:p>
                <a:pPr marL="0" indent="0">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𝜃</m:t>
                        </m:r>
                      </m:e>
                      <m:sub>
                        <m:r>
                          <a:rPr lang="zh-CN" altLang="en-US" sz="2400">
                            <a:latin typeface="Cambria Math" panose="02040503050406030204" pitchFamily="18" charset="0"/>
                          </a:rPr>
                          <m:t>0</m:t>
                        </m:r>
                      </m:sub>
                    </m:sSub>
                  </m:oMath>
                </a14:m>
                <a:r>
                  <a:rPr lang="zh-CN" altLang="en-US" sz="2400" dirty="0" smtClean="0"/>
                  <a:t>：</a:t>
                </a:r>
                <a:r>
                  <a:rPr lang="zh-CN" altLang="en-US" sz="2400" dirty="0"/>
                  <a:t>起始抽样点的</a:t>
                </a:r>
                <a:r>
                  <a:rPr lang="zh-CN" altLang="en-US" sz="2400" dirty="0" smtClean="0"/>
                  <a:t>相角</a:t>
                </a:r>
                <a:endParaRPr lang="en-US" altLang="zh-CN" sz="2400" dirty="0" smtClean="0"/>
              </a:p>
              <a:p>
                <a:pPr marL="0" indent="0">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𝜙</m:t>
                        </m:r>
                      </m:e>
                      <m:sub>
                        <m:r>
                          <a:rPr lang="zh-CN" altLang="en-US" sz="2400">
                            <a:latin typeface="Cambria Math" panose="02040503050406030204" pitchFamily="18" charset="0"/>
                          </a:rPr>
                          <m:t>0</m:t>
                        </m:r>
                      </m:sub>
                    </m:sSub>
                  </m:oMath>
                </a14:m>
                <a:r>
                  <a:rPr lang="zh-CN" altLang="en-US" sz="2400" dirty="0" smtClean="0"/>
                  <a:t>：</a:t>
                </a:r>
                <a:r>
                  <a:rPr lang="zh-CN" altLang="en-US" sz="2400" dirty="0"/>
                  <a:t>相邻抽样点的角度</a:t>
                </a:r>
                <a:r>
                  <a:rPr lang="zh-CN" altLang="en-US" sz="2400" dirty="0" smtClean="0"/>
                  <a:t>差，大于</a:t>
                </a:r>
                <a:r>
                  <a:rPr lang="en-US" altLang="zh-CN" sz="2400" dirty="0" smtClean="0"/>
                  <a:t>0</a:t>
                </a:r>
                <a:r>
                  <a:rPr lang="zh-CN" altLang="en-US" sz="2400" dirty="0" smtClean="0"/>
                  <a:t>逆时针</a:t>
                </a:r>
                <a:endParaRPr lang="en-US" altLang="zh-CN" sz="2400" dirty="0" smtClean="0"/>
              </a:p>
              <a:p>
                <a:pPr marL="0" indent="0">
                  <a:buNone/>
                </a:pPr>
                <a:r>
                  <a:rPr lang="zh-CN" altLang="en-US" sz="2400" dirty="0" smtClean="0"/>
                  <a:t>    小于</a:t>
                </a:r>
                <a:r>
                  <a:rPr lang="en-US" altLang="zh-CN" sz="2400" dirty="0" smtClean="0"/>
                  <a:t>0</a:t>
                </a:r>
                <a:r>
                  <a:rPr lang="zh-CN" altLang="en-US" sz="2400" dirty="0" smtClean="0"/>
                  <a:t>是顺时针。</a:t>
                </a:r>
                <a:endParaRPr lang="zh-CN" altLang="en-US" sz="2400" dirty="0"/>
              </a:p>
              <a:p>
                <a:pPr marL="0" indent="0">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𝑊</m:t>
                        </m:r>
                      </m:e>
                      <m:sub>
                        <m:r>
                          <a:rPr lang="zh-CN" altLang="en-US" sz="2400">
                            <a:latin typeface="Cambria Math" panose="02040503050406030204" pitchFamily="18" charset="0"/>
                          </a:rPr>
                          <m:t>0</m:t>
                        </m:r>
                      </m:sub>
                    </m:sSub>
                  </m:oMath>
                </a14:m>
                <a:r>
                  <a:rPr lang="zh-CN" altLang="en-US" sz="2400" dirty="0" smtClean="0"/>
                  <a:t>：</a:t>
                </a:r>
                <a:r>
                  <a:rPr lang="zh-CN" altLang="en-US" sz="2400" dirty="0"/>
                  <a:t>螺线的伸展</a:t>
                </a:r>
                <a:r>
                  <a:rPr lang="zh-CN" altLang="en-US" sz="2400" dirty="0" smtClean="0"/>
                  <a:t>率，大于</a:t>
                </a:r>
                <a:r>
                  <a:rPr lang="en-US" altLang="zh-CN" sz="2400" dirty="0" smtClean="0"/>
                  <a:t>1</a:t>
                </a:r>
                <a:r>
                  <a:rPr lang="zh-CN" altLang="en-US" sz="2400" dirty="0" smtClean="0"/>
                  <a:t>螺线</a:t>
                </a:r>
                <a:r>
                  <a:rPr lang="zh-CN" altLang="en-US" sz="2400" dirty="0"/>
                  <a:t>内</a:t>
                </a:r>
                <a:r>
                  <a:rPr lang="zh-CN" altLang="en-US" sz="2400" dirty="0" smtClean="0"/>
                  <a:t>缩</a:t>
                </a:r>
                <a:endParaRPr lang="en-US" altLang="zh-CN" sz="2400" dirty="0" smtClean="0"/>
              </a:p>
              <a:p>
                <a:pPr marL="0" indent="0">
                  <a:buNone/>
                </a:pPr>
                <a:r>
                  <a:rPr lang="zh-CN" altLang="en-US" sz="2400" dirty="0" smtClean="0"/>
                  <a:t>    小于</a:t>
                </a:r>
                <a:r>
                  <a:rPr lang="en-US" altLang="zh-CN" sz="2400" dirty="0" smtClean="0"/>
                  <a:t>1</a:t>
                </a:r>
                <a:r>
                  <a:rPr lang="zh-CN" altLang="en-US" sz="2400" dirty="0"/>
                  <a:t>螺线外</a:t>
                </a:r>
                <a:r>
                  <a:rPr lang="zh-CN" altLang="en-US" sz="2400" dirty="0" smtClean="0"/>
                  <a:t>伸。</a:t>
                </a:r>
                <a:endParaRPr lang="zh-CN" altLang="en-US" sz="2400" dirty="0"/>
              </a:p>
              <a:p>
                <a:pPr marL="0" indent="0">
                  <a:buNone/>
                </a:pPr>
                <a:endParaRPr lang="en-US" altLang="zh-CN" sz="2400" dirty="0"/>
              </a:p>
              <a:p>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xfrm>
                <a:off x="304800" y="914400"/>
                <a:ext cx="8534400" cy="5562600"/>
              </a:xfrm>
              <a:blipFill>
                <a:blip r:embed="rId2"/>
                <a:stretch>
                  <a:fillRect l="-1429" b="-6243"/>
                </a:stretch>
              </a:blipFill>
            </p:spPr>
            <p:txBody>
              <a:bodyPr/>
              <a:lstStyle/>
              <a:p>
                <a:r>
                  <a:rPr lang="zh-CN" altLang="en-US">
                    <a:noFill/>
                  </a:rPr>
                  <a:t> </a:t>
                </a:r>
              </a:p>
            </p:txBody>
          </p:sp>
        </mc:Fallback>
      </mc:AlternateContent>
      <p:pic>
        <p:nvPicPr>
          <p:cNvPr id="10" name="Picture 1062" descr="4-27a"/>
          <p:cNvPicPr>
            <a:picLocks noChangeAspect="1" noChangeArrowheads="1"/>
          </p:cNvPicPr>
          <p:nvPr/>
        </p:nvPicPr>
        <p:blipFill rotWithShape="1">
          <a:blip r:embed="rId3">
            <a:extLst>
              <a:ext uri="{28A0092B-C50C-407E-A947-70E740481C1C}">
                <a14:useLocalDpi xmlns:a14="http://schemas.microsoft.com/office/drawing/2010/main" val="0"/>
              </a:ext>
            </a:extLst>
          </a:blip>
          <a:srcRect b="9091"/>
          <a:stretch/>
        </p:blipFill>
        <p:spPr bwMode="auto">
          <a:xfrm>
            <a:off x="5867400" y="3505200"/>
            <a:ext cx="3133725" cy="3048000"/>
          </a:xfrm>
          <a:prstGeom prst="rect">
            <a:avLst/>
          </a:prstGeom>
          <a:solidFill>
            <a:schemeClr val="tx1"/>
          </a:solidFill>
        </p:spPr>
      </p:pic>
    </p:spTree>
    <p:extLst>
      <p:ext uri="{BB962C8B-B14F-4D97-AF65-F5344CB8AC3E}">
        <p14:creationId xmlns:p14="http://schemas.microsoft.com/office/powerpoint/2010/main" val="12926074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线性卷积与循环卷积的关系</a:t>
            </a:r>
          </a:p>
        </p:txBody>
      </p:sp>
      <p:pic>
        <p:nvPicPr>
          <p:cNvPr id="2" name="图片 1"/>
          <p:cNvPicPr>
            <a:picLocks noChangeAspect="1"/>
          </p:cNvPicPr>
          <p:nvPr/>
        </p:nvPicPr>
        <p:blipFill>
          <a:blip r:embed="rId2"/>
          <a:stretch>
            <a:fillRect/>
          </a:stretch>
        </p:blipFill>
        <p:spPr>
          <a:xfrm>
            <a:off x="381000" y="609600"/>
            <a:ext cx="8382000" cy="6274409"/>
          </a:xfrm>
          <a:prstGeom prst="rect">
            <a:avLst/>
          </a:prstGeom>
        </p:spPr>
      </p:pic>
    </p:spTree>
    <p:extLst>
      <p:ext uri="{BB962C8B-B14F-4D97-AF65-F5344CB8AC3E}">
        <p14:creationId xmlns:p14="http://schemas.microsoft.com/office/powerpoint/2010/main" val="2069630512"/>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62" descr="4-27a"/>
          <p:cNvPicPr>
            <a:picLocks noChangeAspect="1" noChangeArrowheads="1"/>
          </p:cNvPicPr>
          <p:nvPr/>
        </p:nvPicPr>
        <p:blipFill rotWithShape="1">
          <a:blip r:embed="rId2">
            <a:extLst>
              <a:ext uri="{28A0092B-C50C-407E-A947-70E740481C1C}">
                <a14:useLocalDpi xmlns:a14="http://schemas.microsoft.com/office/drawing/2010/main" val="0"/>
              </a:ext>
            </a:extLst>
          </a:blip>
          <a:srcRect b="9091"/>
          <a:stretch/>
        </p:blipFill>
        <p:spPr bwMode="auto">
          <a:xfrm>
            <a:off x="5867400" y="3505200"/>
            <a:ext cx="3133725" cy="3048000"/>
          </a:xfrm>
          <a:prstGeom prst="rect">
            <a:avLst/>
          </a:prstGeom>
          <a:solidFill>
            <a:schemeClr val="tx1"/>
          </a:solidFill>
        </p:spPr>
      </p:pic>
      <p:sp>
        <p:nvSpPr>
          <p:cNvPr id="5" name="标题 4"/>
          <p:cNvSpPr>
            <a:spLocks noGrp="1"/>
          </p:cNvSpPr>
          <p:nvPr>
            <p:ph type="title"/>
          </p:nvPr>
        </p:nvSpPr>
        <p:spPr/>
        <p:txBody>
          <a:bodyPr/>
          <a:lstStyle/>
          <a:p>
            <a:r>
              <a:rPr lang="zh-CN" altLang="en-US" dirty="0"/>
              <a:t>算法原理</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a:t>当</a:t>
                </a:r>
                <a:r>
                  <a:rPr lang="en-US" altLang="zh-CN" sz="2400" i="1" dirty="0"/>
                  <a:t>W</a:t>
                </a:r>
                <a:r>
                  <a:rPr lang="en-US" altLang="zh-CN" sz="2400" baseline="-25000" dirty="0"/>
                  <a:t>0</a:t>
                </a:r>
                <a:r>
                  <a:rPr lang="en-US" altLang="zh-CN" sz="2400" dirty="0"/>
                  <a:t>=1</a:t>
                </a:r>
                <a:r>
                  <a:rPr lang="zh-CN" altLang="en-US" sz="2400" dirty="0"/>
                  <a:t>，则表示半径为</a:t>
                </a:r>
                <a:r>
                  <a:rPr lang="en-US" altLang="zh-CN" sz="2400" i="1" dirty="0"/>
                  <a:t>A</a:t>
                </a:r>
                <a:r>
                  <a:rPr lang="en-US" altLang="zh-CN" sz="2400" baseline="-25000" dirty="0"/>
                  <a:t>0</a:t>
                </a:r>
                <a:r>
                  <a:rPr lang="zh-CN" altLang="en-US" sz="2400" dirty="0"/>
                  <a:t>的一段</a:t>
                </a:r>
                <a:r>
                  <a:rPr lang="zh-CN" altLang="en-US" sz="2400" dirty="0" smtClean="0"/>
                  <a:t>圆弧</a:t>
                </a:r>
                <a:endParaRPr lang="en-US" altLang="zh-CN" sz="2400" dirty="0" smtClean="0"/>
              </a:p>
              <a:p>
                <a:r>
                  <a:rPr lang="zh-CN" altLang="en-US" sz="2400" dirty="0"/>
                  <a:t>若又有</a:t>
                </a:r>
                <a:r>
                  <a:rPr lang="en-US" altLang="zh-CN" sz="2400" i="1" dirty="0"/>
                  <a:t>A</a:t>
                </a:r>
                <a:r>
                  <a:rPr lang="en-US" altLang="zh-CN" sz="2400" baseline="-25000" dirty="0"/>
                  <a:t>0</a:t>
                </a:r>
                <a:r>
                  <a:rPr lang="en-US" altLang="zh-CN" sz="2400" dirty="0"/>
                  <a:t>=1</a:t>
                </a:r>
                <a:r>
                  <a:rPr lang="zh-CN" altLang="en-US" sz="2400" dirty="0"/>
                  <a:t>，则表示单位圆上的一段圆弧</a:t>
                </a:r>
              </a:p>
              <a:p>
                <a:r>
                  <a:rPr lang="zh-CN" altLang="en-US" sz="2400" dirty="0"/>
                  <a:t>若又有</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𝜃</m:t>
                        </m:r>
                      </m:e>
                      <m:sub>
                        <m:r>
                          <a:rPr lang="zh-CN" altLang="en-US" sz="2400">
                            <a:latin typeface="Cambria Math" panose="02040503050406030204" pitchFamily="18" charset="0"/>
                          </a:rPr>
                          <m:t>0</m:t>
                        </m:r>
                      </m:sub>
                    </m:sSub>
                    <m:r>
                      <a:rPr lang="zh-CN" altLang="en-US" sz="2400">
                        <a:latin typeface="Cambria Math" panose="02040503050406030204" pitchFamily="18" charset="0"/>
                      </a:rPr>
                      <m:t>=0,</m:t>
                    </m:r>
                    <m:r>
                      <m:rPr>
                        <m:nor/>
                      </m:rPr>
                      <a:rPr lang="zh-CN" altLang="en-US" sz="2400" i="1">
                        <a:latin typeface="Cambria Math" panose="02040503050406030204" pitchFamily="18" charset="0"/>
                      </a:rPr>
                      <m:t> </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𝜙</m:t>
                        </m:r>
                      </m:e>
                      <m:sub>
                        <m:r>
                          <a:rPr lang="zh-CN" altLang="en-US" sz="2400">
                            <a:latin typeface="Cambria Math" panose="02040503050406030204" pitchFamily="18" charset="0"/>
                          </a:rPr>
                          <m:t>0</m:t>
                        </m:r>
                      </m:sub>
                    </m:sSub>
                    <m:r>
                      <a:rPr lang="zh-CN" altLang="en-US" sz="2400">
                        <a:latin typeface="Cambria Math" panose="02040503050406030204" pitchFamily="18" charset="0"/>
                      </a:rPr>
                      <m:t>=2</m:t>
                    </m:r>
                    <m:f>
                      <m:fPr>
                        <m:type m:val="lin"/>
                        <m:ctrlPr>
                          <a:rPr lang="zh-CN" altLang="en-US" sz="2400" i="1">
                            <a:latin typeface="Cambria Math" panose="02040503050406030204" pitchFamily="18" charset="0"/>
                          </a:rPr>
                        </m:ctrlPr>
                      </m:fPr>
                      <m:num>
                        <m:r>
                          <a:rPr lang="zh-CN" altLang="en-US" sz="2400" i="1">
                            <a:latin typeface="Cambria Math" panose="02040503050406030204" pitchFamily="18" charset="0"/>
                          </a:rPr>
                          <m:t>𝜋</m:t>
                        </m:r>
                      </m:num>
                      <m:den>
                        <m:r>
                          <a:rPr lang="zh-CN" altLang="en-US" sz="2400" i="1">
                            <a:latin typeface="Cambria Math" panose="02040503050406030204" pitchFamily="18" charset="0"/>
                          </a:rPr>
                          <m:t>𝑁</m:t>
                        </m:r>
                      </m:den>
                    </m:f>
                  </m:oMath>
                </a14:m>
                <a:r>
                  <a:rPr lang="zh-CN" altLang="en-US" sz="2400" dirty="0" smtClean="0"/>
                  <a:t>，</a:t>
                </a:r>
                <a:r>
                  <a:rPr lang="en-US" altLang="zh-CN" sz="2400" i="1" dirty="0">
                    <a:latin typeface="Times New Roman" panose="02020603050405020304" pitchFamily="18" charset="0"/>
                  </a:rPr>
                  <a:t>M</a:t>
                </a:r>
                <a:r>
                  <a:rPr lang="en-US" altLang="zh-CN" sz="2400" dirty="0">
                    <a:latin typeface="Times New Roman" panose="02020603050405020304" pitchFamily="18" charset="0"/>
                  </a:rPr>
                  <a:t>=</a:t>
                </a:r>
                <a:r>
                  <a:rPr lang="en-US" altLang="zh-CN" sz="2400" i="1" dirty="0">
                    <a:latin typeface="Times New Roman" panose="02020603050405020304" pitchFamily="18" charset="0"/>
                  </a:rPr>
                  <a:t>N</a:t>
                </a:r>
                <a:r>
                  <a:rPr lang="en-US" altLang="zh-CN" sz="2400" dirty="0">
                    <a:latin typeface="Times New Roman" panose="02020603050405020304" pitchFamily="18" charset="0"/>
                  </a:rPr>
                  <a:t> </a:t>
                </a:r>
                <a:r>
                  <a:rPr lang="zh-CN" altLang="en-US" sz="2400" dirty="0"/>
                  <a:t>，即为序列的</a:t>
                </a:r>
                <a:r>
                  <a:rPr lang="en-US" altLang="zh-CN" sz="2400" i="1" dirty="0">
                    <a:latin typeface="Times New Roman" panose="02020603050405020304" pitchFamily="18" charset="0"/>
                  </a:rPr>
                  <a:t>DFT</a:t>
                </a:r>
                <a:r>
                  <a:rPr lang="zh-CN" altLang="en-US" sz="2400" dirty="0"/>
                  <a:t>。</a:t>
                </a:r>
              </a:p>
              <a:p>
                <a:r>
                  <a:rPr lang="zh-CN" altLang="en-US" sz="2400" dirty="0"/>
                  <a:t>求抽样点处的</a:t>
                </a:r>
                <a:r>
                  <a:rPr lang="en-US" altLang="zh-CN" sz="2400" i="1" dirty="0"/>
                  <a:t>z</a:t>
                </a:r>
                <a:r>
                  <a:rPr lang="zh-CN" altLang="en-US" sz="2400" dirty="0"/>
                  <a:t>变换：</a:t>
                </a:r>
              </a:p>
              <a:p>
                <a:pPr marL="0" indent="0" algn="ctr">
                  <a:buNone/>
                </a:pPr>
                <a14:m>
                  <m:oMath xmlns:m="http://schemas.openxmlformats.org/officeDocument/2006/math">
                    <m:r>
                      <a:rPr lang="zh-CN" altLang="en-US" sz="2400" i="1">
                        <a:latin typeface="Cambria Math" panose="02040503050406030204" pitchFamily="18" charset="0"/>
                      </a:rPr>
                      <m:t>𝑋</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𝑛</m:t>
                        </m:r>
                        <m:r>
                          <a:rPr lang="zh-CN" altLang="en-US" sz="2400">
                            <a:latin typeface="Cambria Math" panose="02040503050406030204" pitchFamily="18" charset="0"/>
                          </a:rPr>
                          <m:t>=0</m:t>
                        </m:r>
                      </m:sub>
                      <m:sup>
                        <m:r>
                          <a:rPr lang="zh-CN" altLang="en-US" sz="240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bSup>
                          <m:sSubSupPr>
                            <m:ctrlPr>
                              <a:rPr lang="zh-CN" altLang="en-US" sz="2400" i="1">
                                <a:latin typeface="Cambria Math" panose="02040503050406030204" pitchFamily="18" charset="0"/>
                              </a:rPr>
                            </m:ctrlPr>
                          </m:sSubSupPr>
                          <m:e>
                            <m:r>
                              <a:rPr lang="zh-CN" altLang="en-US" sz="2400" i="1">
                                <a:latin typeface="Cambria Math" panose="02040503050406030204" pitchFamily="18" charset="0"/>
                              </a:rPr>
                              <m:t>𝑧</m:t>
                            </m:r>
                          </m:e>
                          <m:sub>
                            <m:r>
                              <a:rPr lang="zh-CN" altLang="en-US" sz="2400" i="1">
                                <a:latin typeface="Cambria Math" panose="02040503050406030204" pitchFamily="18" charset="0"/>
                              </a:rPr>
                              <m:t>𝑘</m:t>
                            </m:r>
                          </m:sub>
                          <m:sup>
                            <m:r>
                              <a:rPr lang="zh-CN" altLang="en-US" sz="2400">
                                <a:latin typeface="Cambria Math" panose="02040503050406030204" pitchFamily="18" charset="0"/>
                              </a:rPr>
                              <m:t>−</m:t>
                            </m:r>
                            <m:r>
                              <a:rPr lang="zh-CN" altLang="en-US" sz="2400" i="1">
                                <a:latin typeface="Cambria Math" panose="02040503050406030204" pitchFamily="18" charset="0"/>
                              </a:rPr>
                              <m:t>𝑛</m:t>
                            </m:r>
                          </m:sup>
                        </m:sSubSup>
                      </m:e>
                    </m:nary>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𝑛</m:t>
                        </m:r>
                        <m:r>
                          <a:rPr lang="zh-CN" altLang="en-US" sz="2400">
                            <a:latin typeface="Cambria Math" panose="02040503050406030204" pitchFamily="18" charset="0"/>
                          </a:rPr>
                          <m:t>=0</m:t>
                        </m:r>
                      </m:sub>
                      <m:sup>
                        <m:r>
                          <a:rPr lang="zh-CN" altLang="en-US" sz="240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m:t>
                            </m:r>
                            <m:r>
                              <a:rPr lang="zh-CN" altLang="en-US" sz="2400" i="1">
                                <a:latin typeface="Cambria Math" panose="02040503050406030204" pitchFamily="18" charset="0"/>
                              </a:rPr>
                              <m:t>𝑛</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r>
                              <a:rPr lang="zh-CN" altLang="en-US" sz="2400" i="1">
                                <a:latin typeface="Cambria Math" panose="02040503050406030204" pitchFamily="18" charset="0"/>
                              </a:rPr>
                              <m:t>𝑛𝑘</m:t>
                            </m:r>
                          </m:sup>
                        </m:sSup>
                      </m:e>
                    </m:nary>
                  </m:oMath>
                </a14:m>
                <a:r>
                  <a:rPr lang="en-US" altLang="zh-CN" sz="2400" dirty="0" smtClean="0"/>
                  <a:t> </a:t>
                </a:r>
                <a:endParaRPr lang="en-US" altLang="zh-CN" sz="2400" dirty="0"/>
              </a:p>
              <a:p>
                <a14:m>
                  <m:oMath xmlns:m="http://schemas.openxmlformats.org/officeDocument/2006/math">
                    <m:r>
                      <a:rPr lang="zh-CN" altLang="en-US" sz="2400" i="1">
                        <a:latin typeface="Cambria Math" panose="02040503050406030204" pitchFamily="18" charset="0"/>
                      </a:rPr>
                      <m:t>𝑘</m:t>
                    </m:r>
                    <m:r>
                      <a:rPr lang="zh-CN" altLang="en-US" sz="2400">
                        <a:latin typeface="Cambria Math" panose="02040503050406030204" pitchFamily="18" charset="0"/>
                      </a:rPr>
                      <m:t>=0,1,...,</m:t>
                    </m:r>
                    <m:r>
                      <a:rPr lang="zh-CN" altLang="en-US" sz="2400" i="1">
                        <a:latin typeface="Cambria Math" panose="02040503050406030204" pitchFamily="18" charset="0"/>
                      </a:rPr>
                      <m:t>𝑀</m:t>
                    </m:r>
                    <m:r>
                      <a:rPr lang="zh-CN" altLang="en-US" sz="2400">
                        <a:latin typeface="Cambria Math" panose="02040503050406030204" pitchFamily="18" charset="0"/>
                      </a:rPr>
                      <m:t>−1</m:t>
                    </m:r>
                  </m:oMath>
                </a14:m>
                <a:endParaRPr lang="en-US" altLang="zh-CN" sz="2400" dirty="0" smtClean="0"/>
              </a:p>
              <a:p>
                <a:r>
                  <a:rPr lang="zh-CN" altLang="en-US" sz="2400" dirty="0" smtClean="0"/>
                  <a:t>由</a:t>
                </a:r>
                <a14:m>
                  <m:oMath xmlns:m="http://schemas.openxmlformats.org/officeDocument/2006/math">
                    <m:r>
                      <a:rPr lang="zh-CN" altLang="en-US" sz="2400" i="1">
                        <a:latin typeface="Cambria Math" panose="02040503050406030204" pitchFamily="18" charset="0"/>
                      </a:rPr>
                      <m:t>𝑛𝑘</m:t>
                    </m:r>
                    <m:r>
                      <a:rPr lang="zh-CN" altLang="en-US" sz="2400">
                        <a:latin typeface="Cambria Math" panose="02040503050406030204" pitchFamily="18" charset="0"/>
                      </a:rPr>
                      <m:t>=</m:t>
                    </m:r>
                    <m:f>
                      <m:fPr>
                        <m:type m:val="lin"/>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den>
                    </m:f>
                    <m:d>
                      <m:dPr>
                        <m:begChr m:val="["/>
                        <m:endChr m:val="]"/>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𝑛</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𝑘</m:t>
                            </m:r>
                          </m:e>
                          <m:sup>
                            <m:r>
                              <a:rPr lang="zh-CN" altLang="en-US" sz="2400">
                                <a:latin typeface="Cambria Math" panose="02040503050406030204" pitchFamily="18" charset="0"/>
                              </a:rPr>
                              <m:t>2</m:t>
                            </m:r>
                          </m:sup>
                        </m:sSup>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𝑛</m:t>
                                </m:r>
                              </m:e>
                            </m:d>
                          </m:e>
                          <m:sup>
                            <m:r>
                              <a:rPr lang="zh-CN" altLang="en-US" sz="2400">
                                <a:latin typeface="Cambria Math" panose="02040503050406030204" pitchFamily="18" charset="0"/>
                              </a:rPr>
                              <m:t>2</m:t>
                            </m:r>
                          </m:sup>
                        </m:sSup>
                      </m:e>
                    </m:d>
                  </m:oMath>
                </a14:m>
                <a:endParaRPr lang="en-US" altLang="zh-CN" sz="2400" dirty="0"/>
              </a:p>
              <a:p>
                <a:pPr marL="0" indent="0">
                  <a:buNone/>
                </a:pPr>
                <a14:m>
                  <m:oMath xmlns:m="http://schemas.openxmlformats.org/officeDocument/2006/math">
                    <m:r>
                      <a:rPr lang="zh-CN" altLang="en-US" sz="2400" i="1">
                        <a:latin typeface="Cambria Math" panose="02040503050406030204" pitchFamily="18" charset="0"/>
                      </a:rPr>
                      <m:t>𝑋</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𝑛</m:t>
                        </m:r>
                        <m:r>
                          <a:rPr lang="zh-CN" altLang="en-US" sz="2400">
                            <a:latin typeface="Cambria Math" panose="02040503050406030204" pitchFamily="18" charset="0"/>
                          </a:rPr>
                          <m:t>=0</m:t>
                        </m:r>
                      </m:sub>
                      <m:sup>
                        <m:r>
                          <a:rPr lang="zh-CN" altLang="en-US" sz="240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smtClean="0">
                            <a:latin typeface="Cambria Math" panose="02040503050406030204" pitchFamily="18" charset="0"/>
                          </a:rPr>
                          <m:t> </m:t>
                        </m:r>
                      </m:e>
                    </m:nary>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m:t>
                        </m:r>
                        <m:r>
                          <a:rPr lang="zh-CN" altLang="en-US" sz="2400" i="1">
                            <a:latin typeface="Cambria Math" panose="02040503050406030204" pitchFamily="18" charset="0"/>
                          </a:rPr>
                          <m:t>𝑛</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𝑛</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𝑛</m:t>
                                    </m:r>
                                  </m:e>
                                </m:d>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𝑘</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oMath>
                </a14:m>
                <a:r>
                  <a:rPr lang="en-US" altLang="zh-CN" sz="2400" dirty="0" smtClean="0"/>
                  <a:t> </a:t>
                </a:r>
              </a:p>
              <a:p>
                <a:pPr marL="0" indent="0">
                  <a:buNone/>
                </a:pPr>
                <a14:m>
                  <m:oMath xmlns:m="http://schemas.openxmlformats.org/officeDocument/2006/math">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𝑘</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𝑛</m:t>
                        </m:r>
                        <m:r>
                          <a:rPr lang="zh-CN" altLang="en-US" sz="2400">
                            <a:latin typeface="Cambria Math" panose="02040503050406030204" pitchFamily="18" charset="0"/>
                          </a:rPr>
                          <m:t>=0</m:t>
                        </m:r>
                      </m:sub>
                      <m:sup>
                        <m:r>
                          <a:rPr lang="zh-CN" altLang="en-US" sz="2400" i="1">
                            <a:latin typeface="Cambria Math" panose="02040503050406030204" pitchFamily="18" charset="0"/>
                          </a:rPr>
                          <m:t>𝑁</m:t>
                        </m:r>
                        <m:r>
                          <a:rPr lang="zh-CN" altLang="en-US" sz="2400">
                            <a:latin typeface="Cambria Math" panose="02040503050406030204" pitchFamily="18" charset="0"/>
                          </a:rPr>
                          <m:t>−1</m:t>
                        </m:r>
                      </m:sup>
                      <m:e>
                        <m:d>
                          <m:dPr>
                            <m:begChr m:val="["/>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m:t>
                                </m:r>
                                <m:r>
                                  <a:rPr lang="zh-CN" altLang="en-US" sz="2400" i="1">
                                    <a:latin typeface="Cambria Math" panose="02040503050406030204" pitchFamily="18" charset="0"/>
                                  </a:rPr>
                                  <m:t>𝑛</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𝑛</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e>
                        </m:d>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d>
                                      <m:dPr>
                                        <m:ctrlPr>
                                          <a:rPr lang="zh-CN" altLang="en-US" sz="2400" i="1">
                                            <a:latin typeface="Cambria Math" panose="02040503050406030204" pitchFamily="18" charset="0"/>
                                          </a:rPr>
                                        </m:ctrlPr>
                                      </m:dPr>
                                      <m:e>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𝑛</m:t>
                                        </m:r>
                                      </m:e>
                                    </m:d>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e>
                    </m:nary>
                  </m:oMath>
                </a14:m>
                <a:r>
                  <a:rPr lang="en-US" altLang="zh-CN" sz="2400" dirty="0" smtClean="0"/>
                  <a:t> </a:t>
                </a:r>
                <a:endParaRPr lang="en-US" altLang="zh-CN" sz="2400" dirty="0"/>
              </a:p>
              <a:p>
                <a:endParaRPr lang="zh-CN" altLang="en-US" sz="2400" dirty="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1429" t="-1316"/>
                </a:stretch>
              </a:blipFill>
            </p:spPr>
            <p:txBody>
              <a:bodyPr/>
              <a:lstStyle/>
              <a:p>
                <a:r>
                  <a:rPr lang="zh-CN" altLang="en-US">
                    <a:noFill/>
                  </a:rPr>
                  <a:t> </a:t>
                </a:r>
              </a:p>
            </p:txBody>
          </p:sp>
        </mc:Fallback>
      </mc:AlternateContent>
      <p:grpSp>
        <p:nvGrpSpPr>
          <p:cNvPr id="13" name="组合 12"/>
          <p:cNvGrpSpPr/>
          <p:nvPr/>
        </p:nvGrpSpPr>
        <p:grpSpPr>
          <a:xfrm>
            <a:off x="990600" y="3429000"/>
            <a:ext cx="4114800" cy="990600"/>
            <a:chOff x="990600" y="3429000"/>
            <a:chExt cx="4114800" cy="990600"/>
          </a:xfrm>
        </p:grpSpPr>
        <p:sp>
          <p:nvSpPr>
            <p:cNvPr id="11" name="矩形 10"/>
            <p:cNvSpPr/>
            <p:nvPr/>
          </p:nvSpPr>
          <p:spPr>
            <a:xfrm>
              <a:off x="3352800" y="3429000"/>
              <a:ext cx="1723549" cy="400110"/>
            </a:xfrm>
            <a:prstGeom prst="rect">
              <a:avLst/>
            </a:prstGeom>
          </p:spPr>
          <p:txBody>
            <a:bodyPr wrap="none">
              <a:spAutoFit/>
            </a:bodyPr>
            <a:lstStyle/>
            <a:p>
              <a:r>
                <a:rPr lang="zh-CN" altLang="en-US" sz="2000" dirty="0">
                  <a:solidFill>
                    <a:srgbClr val="FF0000"/>
                  </a:solidFill>
                  <a:latin typeface="宋体" panose="02010600030101010101" pitchFamily="2" charset="-122"/>
                  <a:ea typeface="宋体" panose="02010600030101010101" pitchFamily="2" charset="-122"/>
                </a:rPr>
                <a:t>布鲁斯坦等式</a:t>
              </a:r>
            </a:p>
          </p:txBody>
        </p:sp>
        <p:sp>
          <p:nvSpPr>
            <p:cNvPr id="12" name="圆角矩形标注 11"/>
            <p:cNvSpPr/>
            <p:nvPr/>
          </p:nvSpPr>
          <p:spPr bwMode="auto">
            <a:xfrm>
              <a:off x="990600" y="3962400"/>
              <a:ext cx="4114800" cy="457200"/>
            </a:xfrm>
            <a:prstGeom prst="wedgeRoundRectCallout">
              <a:avLst>
                <a:gd name="adj1" fmla="val 27355"/>
                <a:gd name="adj2" fmla="val -76630"/>
                <a:gd name="adj3" fmla="val 16667"/>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300872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down)">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6" presetClass="entr" presetSubtype="16" fill="hold" nodeType="clickEffect">
                                  <p:stCondLst>
                                    <p:cond delay="0"/>
                                  </p:stCondLst>
                                  <p:childTnLst>
                                    <p:set>
                                      <p:cBhvr>
                                        <p:cTn id="15" dur="1" fill="hold">
                                          <p:stCondLst>
                                            <p:cond delay="0"/>
                                          </p:stCondLst>
                                        </p:cTn>
                                        <p:tgtEl>
                                          <p:spTgt spid="6">
                                            <p:txEl>
                                              <p:pRg st="7" end="7"/>
                                            </p:txEl>
                                          </p:spTgt>
                                        </p:tgtEl>
                                        <p:attrNameLst>
                                          <p:attrName>style.visibility</p:attrName>
                                        </p:attrNameLst>
                                      </p:cBhvr>
                                      <p:to>
                                        <p:strVal val="visible"/>
                                      </p:to>
                                    </p:set>
                                    <p:animEffect transition="in" filter="circle(in)">
                                      <p:cBhvr>
                                        <p:cTn id="16" dur="2000"/>
                                        <p:tgtEl>
                                          <p:spTgt spid="6">
                                            <p:txEl>
                                              <p:pRg st="7" end="7"/>
                                            </p:txEl>
                                          </p:spTgt>
                                        </p:tgtEl>
                                      </p:cBhvr>
                                    </p:animEffect>
                                  </p:childTnLst>
                                </p:cTn>
                              </p:par>
                              <p:par>
                                <p:cTn id="17" presetID="6" presetClass="entr" presetSubtype="16" fill="hold" nodeType="withEffect">
                                  <p:stCondLst>
                                    <p:cond delay="0"/>
                                  </p:stCondLst>
                                  <p:childTnLst>
                                    <p:set>
                                      <p:cBhvr>
                                        <p:cTn id="18" dur="1" fill="hold">
                                          <p:stCondLst>
                                            <p:cond delay="0"/>
                                          </p:stCondLst>
                                        </p:cTn>
                                        <p:tgtEl>
                                          <p:spTgt spid="6">
                                            <p:txEl>
                                              <p:pRg st="8" end="8"/>
                                            </p:txEl>
                                          </p:spTgt>
                                        </p:tgtEl>
                                        <p:attrNameLst>
                                          <p:attrName>style.visibility</p:attrName>
                                        </p:attrNameLst>
                                      </p:cBhvr>
                                      <p:to>
                                        <p:strVal val="visible"/>
                                      </p:to>
                                    </p:set>
                                    <p:animEffect transition="in" filter="circle(in)">
                                      <p:cBhvr>
                                        <p:cTn id="19" dur="2000"/>
                                        <p:tgtEl>
                                          <p:spTgt spid="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914400" y="4191000"/>
            <a:ext cx="7239000" cy="2362200"/>
          </a:xfrm>
          <a:prstGeom prst="rect">
            <a:avLst/>
          </a:prstGeom>
          <a:solidFill>
            <a:schemeClr val="tx1"/>
          </a:solidFill>
          <a:ln w="19050" cap="flat" cmpd="sng" algn="ctr">
            <a:no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5" name="标题 4"/>
          <p:cNvSpPr>
            <a:spLocks noGrp="1"/>
          </p:cNvSpPr>
          <p:nvPr>
            <p:ph type="title"/>
          </p:nvPr>
        </p:nvSpPr>
        <p:spPr/>
        <p:txBody>
          <a:bodyPr/>
          <a:lstStyle/>
          <a:p>
            <a:r>
              <a:rPr lang="zh-CN" altLang="en-US" dirty="0"/>
              <a:t>算法原理</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14:m>
                  <m:oMath xmlns:m="http://schemas.openxmlformats.org/officeDocument/2006/math">
                    <m:r>
                      <a:rPr lang="zh-CN" altLang="en-US" sz="2400" smtClean="0">
                        <a:latin typeface="Cambria Math" panose="02040503050406030204" pitchFamily="18" charset="0"/>
                      </a:rPr>
                      <m:t>令</m:t>
                    </m:r>
                    <m:r>
                      <a:rPr lang="zh-CN" altLang="en-US" sz="2400" i="1">
                        <a:latin typeface="Cambria Math" panose="02040503050406030204" pitchFamily="18" charset="0"/>
                      </a:rPr>
                      <m:t>𝑔</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m:t>
                        </m:r>
                        <m:r>
                          <a:rPr lang="zh-CN" altLang="en-US" sz="2400" i="1">
                            <a:latin typeface="Cambria Math" panose="02040503050406030204" pitchFamily="18" charset="0"/>
                          </a:rPr>
                          <m:t>𝑛</m:t>
                        </m:r>
                      </m:sup>
                    </m:sSup>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𝑛</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oMath>
                </a14:m>
                <a:r>
                  <a:rPr lang="zh-CN" altLang="en-US" sz="2400" dirty="0" smtClean="0"/>
                  <a:t>，</a:t>
                </a:r>
                <a14:m>
                  <m:oMath xmlns:m="http://schemas.openxmlformats.org/officeDocument/2006/math">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𝑛</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r>
                      <a:rPr lang="zh-CN" altLang="en-US" sz="2400" i="1">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=0,1,...,</m:t>
                    </m:r>
                    <m:r>
                      <a:rPr lang="zh-CN" altLang="en-US" sz="2400" i="1">
                        <a:latin typeface="Cambria Math" panose="02040503050406030204" pitchFamily="18" charset="0"/>
                      </a:rPr>
                      <m:t>𝑁</m:t>
                    </m:r>
                    <m:r>
                      <a:rPr lang="zh-CN" altLang="en-US" sz="2400">
                        <a:latin typeface="Cambria Math" panose="02040503050406030204" pitchFamily="18" charset="0"/>
                      </a:rPr>
                      <m:t>−1</m:t>
                    </m:r>
                  </m:oMath>
                </a14:m>
                <a:endParaRPr lang="en-US" altLang="zh-CN" sz="2400" dirty="0"/>
              </a:p>
              <a:p>
                <a14:m>
                  <m:oMath xmlns:m="http://schemas.openxmlformats.org/officeDocument/2006/math">
                    <m:r>
                      <a:rPr lang="zh-CN" altLang="en-US" sz="2400">
                        <a:latin typeface="Cambria Math" panose="02040503050406030204" pitchFamily="18" charset="0"/>
                      </a:rPr>
                      <m:t>则</m:t>
                    </m:r>
                  </m:oMath>
                </a14:m>
                <a:endParaRPr lang="en-US" altLang="zh-CN" sz="2400" dirty="0" smtClean="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𝑋</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𝑧</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𝑘</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𝑛</m:t>
                          </m:r>
                          <m:r>
                            <a:rPr lang="zh-CN" altLang="en-US" sz="2400">
                              <a:latin typeface="Cambria Math" panose="02040503050406030204" pitchFamily="18" charset="0"/>
                            </a:rPr>
                            <m:t>=0</m:t>
                          </m:r>
                        </m:sub>
                        <m:sup>
                          <m:r>
                            <a:rPr lang="zh-CN" altLang="en-US" sz="2400" i="1">
                              <a:latin typeface="Cambria Math" panose="02040503050406030204" pitchFamily="18" charset="0"/>
                            </a:rPr>
                            <m:t>𝑁</m:t>
                          </m:r>
                          <m:r>
                            <a:rPr lang="zh-CN" altLang="en-US" sz="2400">
                              <a:latin typeface="Cambria Math" panose="02040503050406030204" pitchFamily="18" charset="0"/>
                            </a:rPr>
                            <m:t>−1</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𝑔</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𝑛</m:t>
                              </m:r>
                            </m:e>
                          </m:d>
                        </m:e>
                      </m:nary>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𝑊</m:t>
                          </m:r>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𝑘</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den>
                          </m:f>
                        </m:sup>
                      </m:sSup>
                      <m:d>
                        <m:dPr>
                          <m:begChr m:val="["/>
                          <m:endChr m:val="]"/>
                          <m:ctrlPr>
                            <a:rPr lang="zh-CN" altLang="en-US" sz="2400" i="1">
                              <a:latin typeface="Cambria Math" panose="02040503050406030204" pitchFamily="18" charset="0"/>
                            </a:rPr>
                          </m:ctrlPr>
                        </m:dPr>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𝑔</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𝑘</m:t>
                              </m:r>
                            </m:e>
                          </m:d>
                        </m:e>
                      </m:d>
                    </m:oMath>
                  </m:oMathPara>
                </a14:m>
                <a:endParaRPr lang="en-US" altLang="zh-CN" sz="2400" dirty="0" smtClean="0"/>
              </a:p>
              <a:p>
                <a14:m>
                  <m:oMath xmlns:m="http://schemas.openxmlformats.org/officeDocument/2006/math">
                    <m:r>
                      <a:rPr lang="zh-CN" altLang="en-US" sz="2400" i="1">
                        <a:latin typeface="Cambria Math" panose="02040503050406030204" pitchFamily="18" charset="0"/>
                      </a:rPr>
                      <m:t>𝑘</m:t>
                    </m:r>
                    <m:r>
                      <a:rPr lang="zh-CN" altLang="en-US" sz="2400">
                        <a:latin typeface="Cambria Math" panose="02040503050406030204" pitchFamily="18" charset="0"/>
                      </a:rPr>
                      <m:t>=0,1,...,</m:t>
                    </m:r>
                    <m:r>
                      <a:rPr lang="zh-CN" altLang="en-US" sz="2400" i="1">
                        <a:latin typeface="Cambria Math" panose="02040503050406030204" pitchFamily="18" charset="0"/>
                      </a:rPr>
                      <m:t>𝑀</m:t>
                    </m:r>
                    <m:r>
                      <a:rPr lang="zh-CN" altLang="en-US" sz="2400">
                        <a:latin typeface="Cambria Math" panose="02040503050406030204" pitchFamily="18" charset="0"/>
                      </a:rPr>
                      <m:t>−1</m:t>
                    </m:r>
                  </m:oMath>
                </a14:m>
                <a:endParaRPr lang="en-US" altLang="zh-CN" sz="2400" dirty="0"/>
              </a:p>
              <a:p>
                <a:endParaRPr lang="en-US" altLang="zh-CN" sz="2400" dirty="0" smtClean="0"/>
              </a:p>
              <a:p>
                <a:endParaRPr lang="en-US" altLang="zh-CN" sz="2400" dirty="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a:stretch>
              </a:blipFill>
            </p:spPr>
            <p:txBody>
              <a:bodyPr/>
              <a:lstStyle/>
              <a:p>
                <a:r>
                  <a:rPr lang="zh-CN" altLang="en-US">
                    <a:noFill/>
                  </a:rPr>
                  <a:t> </a:t>
                </a:r>
              </a:p>
            </p:txBody>
          </p:sp>
        </mc:Fallback>
      </mc:AlternateContent>
      <p:pic>
        <p:nvPicPr>
          <p:cNvPr id="10" name="Picture 19" descr="4-27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267200"/>
            <a:ext cx="7127875" cy="223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73890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a:t>CZT</a:t>
            </a:r>
            <a:r>
              <a:rPr lang="zh-CN" altLang="en-US" dirty="0"/>
              <a:t>算法的优点</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en-US" altLang="zh-CN" i="1" dirty="0">
                    <a:latin typeface="Times New Roman" panose="02020603050405020304" pitchFamily="18" charset="0"/>
                  </a:rPr>
                  <a:t>N</a:t>
                </a:r>
                <a:r>
                  <a:rPr lang="zh-CN" altLang="en-US" dirty="0">
                    <a:latin typeface="Times New Roman" panose="02020603050405020304" pitchFamily="18" charset="0"/>
                  </a:rPr>
                  <a:t>，</a:t>
                </a:r>
                <a:r>
                  <a:rPr lang="en-US" altLang="zh-CN" i="1" dirty="0">
                    <a:latin typeface="Times New Roman" panose="02020603050405020304" pitchFamily="18" charset="0"/>
                  </a:rPr>
                  <a:t>M</a:t>
                </a:r>
                <a:r>
                  <a:rPr lang="zh-CN" altLang="en-US" dirty="0">
                    <a:latin typeface="Times New Roman" panose="02020603050405020304" pitchFamily="18" charset="0"/>
                  </a:rPr>
                  <a:t>可为任意数，可不</a:t>
                </a:r>
                <a:r>
                  <a:rPr lang="zh-CN" altLang="en-US" dirty="0" smtClean="0">
                    <a:latin typeface="Times New Roman" panose="02020603050405020304" pitchFamily="18" charset="0"/>
                  </a:rPr>
                  <a:t>等</a:t>
                </a:r>
                <a:endParaRPr lang="en-US" altLang="zh-CN" dirty="0" smtClean="0">
                  <a:latin typeface="Times New Roman" panose="02020603050405020304" pitchFamily="18" charset="0"/>
                </a:endParaRPr>
              </a:p>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𝜙</m:t>
                        </m:r>
                      </m:e>
                      <m:sub>
                        <m:r>
                          <a:rPr lang="zh-CN" altLang="en-US">
                            <a:latin typeface="Cambria Math" panose="02040503050406030204" pitchFamily="18" charset="0"/>
                          </a:rPr>
                          <m:t>0</m:t>
                        </m:r>
                      </m:sub>
                    </m:sSub>
                  </m:oMath>
                </a14:m>
                <a:r>
                  <a:rPr lang="zh-CN" altLang="en-US" dirty="0">
                    <a:latin typeface="Times New Roman" panose="02020603050405020304" pitchFamily="18" charset="0"/>
                  </a:rPr>
                  <a:t>任意，易调整频率</a:t>
                </a:r>
                <a:r>
                  <a:rPr lang="zh-CN" altLang="en-US" dirty="0" smtClean="0">
                    <a:latin typeface="Times New Roman" panose="02020603050405020304" pitchFamily="18" charset="0"/>
                  </a:rPr>
                  <a:t>分辨率</a:t>
                </a:r>
                <a:endParaRPr lang="en-US" altLang="zh-CN" dirty="0" smtClean="0">
                  <a:latin typeface="Times New Roman" panose="02020603050405020304" pitchFamily="18" charset="0"/>
                </a:endParaRPr>
              </a:p>
              <a:p>
                <a:r>
                  <a:rPr lang="zh-CN" altLang="en-US" dirty="0">
                    <a:latin typeface="Times New Roman" panose="02020603050405020304" pitchFamily="18" charset="0"/>
                  </a:rPr>
                  <a:t>周线可以是螺线，而不一定是圆弧</a:t>
                </a:r>
              </a:p>
              <a:p>
                <a:r>
                  <a:rPr lang="en-US" altLang="zh-CN" i="1" dirty="0">
                    <a:latin typeface="Times New Roman" panose="02020603050405020304" pitchFamily="18" charset="0"/>
                  </a:rPr>
                  <a:t>z</a:t>
                </a:r>
                <a:r>
                  <a:rPr lang="en-US" altLang="zh-CN" baseline="-25000" dirty="0">
                    <a:latin typeface="Times New Roman" panose="02020603050405020304" pitchFamily="18" charset="0"/>
                  </a:rPr>
                  <a:t>0</a:t>
                </a:r>
                <a:r>
                  <a:rPr lang="zh-CN" altLang="en-US" dirty="0">
                    <a:latin typeface="Times New Roman" panose="02020603050405020304" pitchFamily="18" charset="0"/>
                  </a:rPr>
                  <a:t>任意，从任意频率开始，便于窄带高分辨率分析</a:t>
                </a:r>
              </a:p>
              <a:p>
                <a:r>
                  <a:rPr lang="zh-CN" altLang="en-US" dirty="0" smtClean="0">
                    <a:latin typeface="Times New Roman" panose="02020603050405020304" pitchFamily="18" charset="0"/>
                  </a:rPr>
                  <a:t>当</a:t>
                </a:r>
                <a14:m>
                  <m:oMath xmlns:m="http://schemas.openxmlformats.org/officeDocument/2006/math">
                    <m:r>
                      <a:rPr lang="zh-CN" altLang="en-US" i="1">
                        <a:latin typeface="Cambria Math" panose="02040503050406030204" pitchFamily="18" charset="0"/>
                      </a:rPr>
                      <m:t>𝐴</m:t>
                    </m:r>
                    <m:r>
                      <a:rPr lang="zh-CN" altLang="en-US">
                        <a:latin typeface="Cambria Math" panose="02040503050406030204" pitchFamily="18" charset="0"/>
                      </a:rPr>
                      <m:t>=1</m:t>
                    </m:r>
                  </m:oMath>
                </a14:m>
                <a:r>
                  <a:rPr lang="zh-CN" altLang="en-US" dirty="0" smtClean="0">
                    <a:latin typeface="Times New Roman" panose="02020603050405020304" pitchFamily="18" charset="0"/>
                  </a:rPr>
                  <a:t>，</a:t>
                </a:r>
                <a14:m>
                  <m:oMath xmlns:m="http://schemas.openxmlformats.org/officeDocument/2006/math">
                    <m:r>
                      <a:rPr lang="zh-CN" altLang="en-US" i="1">
                        <a:latin typeface="Cambria Math" panose="02040503050406030204" pitchFamily="18" charset="0"/>
                      </a:rPr>
                      <m:t>𝑀</m:t>
                    </m:r>
                    <m:r>
                      <a:rPr lang="zh-CN" altLang="en-US">
                        <a:latin typeface="Cambria Math" panose="02040503050406030204" pitchFamily="18" charset="0"/>
                      </a:rPr>
                      <m:t>=</m:t>
                    </m:r>
                    <m:r>
                      <a:rPr lang="zh-CN" altLang="en-US" i="1">
                        <a:latin typeface="Cambria Math" panose="02040503050406030204" pitchFamily="18" charset="0"/>
                      </a:rPr>
                      <m:t>𝑁</m:t>
                    </m:r>
                  </m:oMath>
                </a14:m>
                <a:r>
                  <a:rPr lang="zh-CN" altLang="en-US" dirty="0" smtClean="0">
                    <a:latin typeface="Times New Roman" panose="02020603050405020304" pitchFamily="18" charset="0"/>
                  </a:rPr>
                  <a:t>，</a:t>
                </a:r>
                <a14:m>
                  <m:oMath xmlns:m="http://schemas.openxmlformats.org/officeDocument/2006/math">
                    <m:r>
                      <a:rPr lang="zh-CN" altLang="en-US" i="1">
                        <a:latin typeface="Cambria Math" panose="02040503050406030204" pitchFamily="18" charset="0"/>
                      </a:rPr>
                      <m:t>𝑊</m:t>
                    </m:r>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i="1">
                            <a:latin typeface="Cambria Math" panose="02040503050406030204" pitchFamily="18" charset="0"/>
                          </a:rPr>
                          <m:t>𝑒</m:t>
                        </m:r>
                      </m:e>
                      <m:sup>
                        <m:r>
                          <a:rPr lang="zh-CN" altLang="en-US">
                            <a:latin typeface="Cambria Math" panose="02040503050406030204" pitchFamily="18" charset="0"/>
                          </a:rPr>
                          <m:t>−</m:t>
                        </m:r>
                        <m:r>
                          <a:rPr lang="zh-CN" altLang="en-US" i="1">
                            <a:latin typeface="Cambria Math" panose="02040503050406030204" pitchFamily="18" charset="0"/>
                          </a:rPr>
                          <m:t>𝑗</m:t>
                        </m:r>
                        <m:f>
                          <m:fPr>
                            <m:ctrlPr>
                              <a:rPr lang="zh-CN" altLang="en-US" i="1">
                                <a:latin typeface="Cambria Math" panose="02040503050406030204" pitchFamily="18" charset="0"/>
                              </a:rPr>
                            </m:ctrlPr>
                          </m:fPr>
                          <m:num>
                            <m:r>
                              <a:rPr lang="zh-CN" altLang="en-US">
                                <a:latin typeface="Cambria Math" panose="02040503050406030204" pitchFamily="18" charset="0"/>
                              </a:rPr>
                              <m:t>2</m:t>
                            </m:r>
                            <m:r>
                              <a:rPr lang="zh-CN" altLang="en-US" i="1">
                                <a:latin typeface="Cambria Math" panose="02040503050406030204" pitchFamily="18" charset="0"/>
                              </a:rPr>
                              <m:t>𝜋</m:t>
                            </m:r>
                          </m:num>
                          <m:den>
                            <m:r>
                              <a:rPr lang="zh-CN" altLang="en-US" i="1">
                                <a:latin typeface="Cambria Math" panose="02040503050406030204" pitchFamily="18" charset="0"/>
                              </a:rPr>
                              <m:t>𝑁</m:t>
                            </m:r>
                          </m:den>
                        </m:f>
                      </m:sup>
                    </m:sSup>
                  </m:oMath>
                </a14:m>
                <a:r>
                  <a:rPr lang="zh-CN" altLang="en-US" dirty="0" smtClean="0">
                    <a:latin typeface="Times New Roman" panose="02020603050405020304" pitchFamily="18" charset="0"/>
                  </a:rPr>
                  <a:t>时</a:t>
                </a:r>
                <a:r>
                  <a:rPr lang="zh-CN" altLang="en-US" dirty="0">
                    <a:latin typeface="Times New Roman" panose="02020603050405020304" pitchFamily="18" charset="0"/>
                  </a:rPr>
                  <a:t>，</a:t>
                </a:r>
                <a:r>
                  <a:rPr lang="en-US" altLang="zh-CN" dirty="0">
                    <a:latin typeface="Times New Roman" panose="02020603050405020304" pitchFamily="18" charset="0"/>
                  </a:rPr>
                  <a:t>CZT=DFT</a:t>
                </a:r>
                <a:r>
                  <a:rPr lang="zh-CN" altLang="en-US" dirty="0">
                    <a:latin typeface="Times New Roman" panose="02020603050405020304" pitchFamily="18" charset="0"/>
                  </a:rPr>
                  <a:t>，解决了</a:t>
                </a:r>
                <a:r>
                  <a:rPr lang="en-US" altLang="zh-CN" i="1" dirty="0">
                    <a:solidFill>
                      <a:srgbClr val="FF0000"/>
                    </a:solidFill>
                    <a:latin typeface="Times New Roman" panose="02020603050405020304" pitchFamily="18" charset="0"/>
                  </a:rPr>
                  <a:t>N</a:t>
                </a:r>
                <a:r>
                  <a:rPr lang="zh-CN" altLang="en-US" dirty="0">
                    <a:solidFill>
                      <a:srgbClr val="FF0000"/>
                    </a:solidFill>
                    <a:latin typeface="Times New Roman" panose="02020603050405020304" pitchFamily="18" charset="0"/>
                  </a:rPr>
                  <a:t>为素数</a:t>
                </a:r>
                <a:r>
                  <a:rPr lang="zh-CN" altLang="en-US" dirty="0">
                    <a:latin typeface="Times New Roman" panose="02020603050405020304" pitchFamily="18" charset="0"/>
                  </a:rPr>
                  <a:t>的快速算法问题</a:t>
                </a:r>
              </a:p>
              <a:p>
                <a:pPr marL="0" indent="0">
                  <a:buNone/>
                </a:pPr>
                <a:endParaRPr lang="zh-CN" altLang="en-US" dirty="0">
                  <a:latin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857" t="-15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771094382"/>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pPr marL="0" indent="0">
              <a:buNone/>
            </a:pPr>
            <a:r>
              <a:rPr lang="en-US" altLang="zh-CN" sz="2000" dirty="0" smtClean="0"/>
              <a:t>m </a:t>
            </a:r>
            <a:r>
              <a:rPr lang="en-US" altLang="zh-CN" sz="2000" dirty="0"/>
              <a:t>= </a:t>
            </a:r>
            <a:r>
              <a:rPr lang="en-US" altLang="zh-CN" sz="2000" dirty="0" smtClean="0"/>
              <a:t>1024;fs </a:t>
            </a:r>
            <a:r>
              <a:rPr lang="en-US" altLang="zh-CN" sz="2000" dirty="0"/>
              <a:t>= </a:t>
            </a:r>
            <a:r>
              <a:rPr lang="en-US" altLang="zh-CN" sz="2000" dirty="0" smtClean="0"/>
              <a:t>1000;dt=1/fs</a:t>
            </a:r>
            <a:r>
              <a:rPr lang="en-US" altLang="zh-CN" sz="2000" dirty="0"/>
              <a:t>;</a:t>
            </a:r>
          </a:p>
          <a:p>
            <a:pPr marL="0" indent="0">
              <a:buNone/>
            </a:pPr>
            <a:r>
              <a:rPr lang="en-US" altLang="zh-CN" sz="2000" dirty="0" err="1"/>
              <a:t>fn</a:t>
            </a:r>
            <a:r>
              <a:rPr lang="en-US" altLang="zh-CN" sz="2000" dirty="0"/>
              <a:t> = (0:m-1)/m;</a:t>
            </a:r>
          </a:p>
          <a:p>
            <a:pPr marL="0" indent="0">
              <a:buNone/>
            </a:pPr>
            <a:r>
              <a:rPr lang="en-US" altLang="zh-CN" sz="2000" dirty="0"/>
              <a:t>h=</a:t>
            </a:r>
            <a:r>
              <a:rPr lang="en-US" altLang="zh-CN" sz="2000" dirty="0" err="1"/>
              <a:t>exp</a:t>
            </a:r>
            <a:r>
              <a:rPr lang="en-US" altLang="zh-CN" sz="2000" dirty="0"/>
              <a:t>(1i*2*pi*120*(1:m)*</a:t>
            </a:r>
            <a:r>
              <a:rPr lang="en-US" altLang="zh-CN" sz="2000" dirty="0" err="1"/>
              <a:t>dt</a:t>
            </a:r>
            <a:r>
              <a:rPr lang="en-US" altLang="zh-CN" sz="2000" dirty="0"/>
              <a:t>);</a:t>
            </a:r>
          </a:p>
          <a:p>
            <a:pPr marL="0" indent="0">
              <a:buNone/>
            </a:pPr>
            <a:r>
              <a:rPr lang="en-US" altLang="zh-CN" sz="2000" dirty="0" smtClean="0"/>
              <a:t>y </a:t>
            </a:r>
            <a:r>
              <a:rPr lang="en-US" altLang="zh-CN" sz="2000" dirty="0"/>
              <a:t>= </a:t>
            </a:r>
            <a:r>
              <a:rPr lang="en-US" altLang="zh-CN" sz="2000" dirty="0" err="1"/>
              <a:t>fft</a:t>
            </a:r>
            <a:r>
              <a:rPr lang="en-US" altLang="zh-CN" sz="2000" dirty="0"/>
              <a:t>(</a:t>
            </a:r>
            <a:r>
              <a:rPr lang="en-US" altLang="zh-CN" sz="2000" dirty="0" err="1"/>
              <a:t>h,m</a:t>
            </a:r>
            <a:r>
              <a:rPr lang="en-US" altLang="zh-CN" sz="2000" dirty="0"/>
              <a:t>);</a:t>
            </a:r>
          </a:p>
          <a:p>
            <a:pPr marL="0" indent="0">
              <a:buNone/>
            </a:pPr>
            <a:r>
              <a:rPr lang="en-US" altLang="zh-CN" sz="2000" dirty="0" smtClean="0"/>
              <a:t>f1 </a:t>
            </a:r>
            <a:r>
              <a:rPr lang="en-US" altLang="zh-CN" sz="2000" dirty="0"/>
              <a:t>= </a:t>
            </a:r>
            <a:r>
              <a:rPr lang="en-US" altLang="zh-CN" sz="2000" dirty="0" smtClean="0"/>
              <a:t>119;f2 </a:t>
            </a:r>
            <a:r>
              <a:rPr lang="en-US" altLang="zh-CN" sz="2000" dirty="0"/>
              <a:t>= 121;</a:t>
            </a:r>
          </a:p>
          <a:p>
            <a:pPr marL="0" indent="0">
              <a:buNone/>
            </a:pPr>
            <a:r>
              <a:rPr lang="en-US" altLang="zh-CN" sz="2000" dirty="0"/>
              <a:t>w = </a:t>
            </a:r>
            <a:r>
              <a:rPr lang="en-US" altLang="zh-CN" sz="2000" dirty="0" err="1"/>
              <a:t>exp</a:t>
            </a:r>
            <a:r>
              <a:rPr lang="en-US" altLang="zh-CN" sz="2000" dirty="0"/>
              <a:t>(-j*2*pi*(f2-f1)/(m*fs));</a:t>
            </a:r>
          </a:p>
          <a:p>
            <a:pPr marL="0" indent="0">
              <a:buNone/>
            </a:pPr>
            <a:r>
              <a:rPr lang="en-US" altLang="zh-CN" sz="2000" dirty="0"/>
              <a:t>a = </a:t>
            </a:r>
            <a:r>
              <a:rPr lang="en-US" altLang="zh-CN" sz="2000" dirty="0" err="1"/>
              <a:t>exp</a:t>
            </a:r>
            <a:r>
              <a:rPr lang="en-US" altLang="zh-CN" sz="2000" dirty="0"/>
              <a:t>(j*2*pi*f1/fs);</a:t>
            </a:r>
          </a:p>
          <a:p>
            <a:pPr marL="0" indent="0">
              <a:buNone/>
            </a:pPr>
            <a:r>
              <a:rPr lang="en-US" altLang="zh-CN" sz="2000" dirty="0"/>
              <a:t>z = </a:t>
            </a:r>
            <a:r>
              <a:rPr lang="en-US" altLang="zh-CN" sz="2000" dirty="0" err="1"/>
              <a:t>czt</a:t>
            </a:r>
            <a:r>
              <a:rPr lang="en-US" altLang="zh-CN" sz="2000" dirty="0"/>
              <a:t>(</a:t>
            </a:r>
            <a:r>
              <a:rPr lang="en-US" altLang="zh-CN" sz="2000" dirty="0" err="1"/>
              <a:t>h,m,w,a</a:t>
            </a:r>
            <a:r>
              <a:rPr lang="en-US" altLang="zh-CN" sz="2000" dirty="0"/>
              <a:t>);</a:t>
            </a:r>
          </a:p>
          <a:p>
            <a:pPr marL="0" indent="0">
              <a:buNone/>
            </a:pPr>
            <a:endParaRPr lang="en-US" altLang="zh-CN" sz="2000" dirty="0"/>
          </a:p>
          <a:p>
            <a:pPr marL="0" indent="0">
              <a:buNone/>
            </a:pPr>
            <a:r>
              <a:rPr lang="en-US" altLang="zh-CN" sz="2000" dirty="0"/>
              <a:t>y = </a:t>
            </a:r>
            <a:r>
              <a:rPr lang="en-US" altLang="zh-CN" sz="2000" dirty="0" err="1"/>
              <a:t>fft</a:t>
            </a:r>
            <a:r>
              <a:rPr lang="en-US" altLang="zh-CN" sz="2000" dirty="0"/>
              <a:t>(</a:t>
            </a:r>
            <a:r>
              <a:rPr lang="en-US" altLang="zh-CN" sz="2000" dirty="0" err="1"/>
              <a:t>h,m</a:t>
            </a:r>
            <a:r>
              <a:rPr lang="en-US" altLang="zh-CN" sz="2000" dirty="0"/>
              <a:t>*16);</a:t>
            </a:r>
          </a:p>
          <a:p>
            <a:pPr marL="0" indent="0">
              <a:buNone/>
            </a:pPr>
            <a:r>
              <a:rPr lang="en-US" altLang="zh-CN" sz="2000" dirty="0" err="1"/>
              <a:t>fn</a:t>
            </a:r>
            <a:r>
              <a:rPr lang="en-US" altLang="zh-CN" sz="2000" dirty="0"/>
              <a:t> = (0:m*16-1)/(m*16</a:t>
            </a:r>
            <a:r>
              <a:rPr lang="en-US" altLang="zh-CN" sz="2000" dirty="0" smtClean="0"/>
              <a:t>);</a:t>
            </a:r>
            <a:endParaRPr lang="en-US" altLang="zh-CN" sz="2000" dirty="0"/>
          </a:p>
        </p:txBody>
      </p:sp>
      <p:pic>
        <p:nvPicPr>
          <p:cNvPr id="7" name="图片 6"/>
          <p:cNvPicPr>
            <a:picLocks noChangeAspect="1"/>
          </p:cNvPicPr>
          <p:nvPr/>
        </p:nvPicPr>
        <p:blipFill>
          <a:blip r:embed="rId2"/>
          <a:stretch>
            <a:fillRect/>
          </a:stretch>
        </p:blipFill>
        <p:spPr>
          <a:xfrm>
            <a:off x="5486400" y="3657600"/>
            <a:ext cx="3831580" cy="2868158"/>
          </a:xfrm>
          <a:prstGeom prst="rect">
            <a:avLst/>
          </a:prstGeom>
        </p:spPr>
      </p:pic>
      <p:pic>
        <p:nvPicPr>
          <p:cNvPr id="8" name="图片 7"/>
          <p:cNvPicPr>
            <a:picLocks noChangeAspect="1"/>
          </p:cNvPicPr>
          <p:nvPr/>
        </p:nvPicPr>
        <p:blipFill>
          <a:blip r:embed="rId3"/>
          <a:stretch>
            <a:fillRect/>
          </a:stretch>
        </p:blipFill>
        <p:spPr>
          <a:xfrm>
            <a:off x="5486400" y="789442"/>
            <a:ext cx="3831580" cy="2868158"/>
          </a:xfrm>
          <a:prstGeom prst="rect">
            <a:avLst/>
          </a:prstGeom>
        </p:spPr>
      </p:pic>
      <p:sp>
        <p:nvSpPr>
          <p:cNvPr id="9" name="矩形 8"/>
          <p:cNvSpPr/>
          <p:nvPr/>
        </p:nvSpPr>
        <p:spPr>
          <a:xfrm>
            <a:off x="3317216" y="6167735"/>
            <a:ext cx="2169184" cy="461665"/>
          </a:xfrm>
          <a:prstGeom prst="rect">
            <a:avLst/>
          </a:prstGeom>
        </p:spPr>
        <p:txBody>
          <a:bodyPr wrap="square">
            <a:spAutoFit/>
          </a:bodyPr>
          <a:lstStyle/>
          <a:p>
            <a:r>
              <a:rPr lang="zh-CN" altLang="en-US" dirty="0">
                <a:hlinkClick r:id="rId4" action="ppaction://hlinkfile"/>
              </a:rPr>
              <a:t>CZT_Demo.m</a:t>
            </a:r>
            <a:endParaRPr lang="zh-CN" altLang="en-US" dirty="0"/>
          </a:p>
        </p:txBody>
      </p:sp>
      <p:sp>
        <p:nvSpPr>
          <p:cNvPr id="10" name="右箭头 9"/>
          <p:cNvSpPr/>
          <p:nvPr/>
        </p:nvSpPr>
        <p:spPr bwMode="auto">
          <a:xfrm>
            <a:off x="2438400" y="4495800"/>
            <a:ext cx="3276600" cy="312867"/>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11" name="右箭头 10"/>
          <p:cNvSpPr/>
          <p:nvPr/>
        </p:nvSpPr>
        <p:spPr bwMode="auto">
          <a:xfrm rot="20920717">
            <a:off x="2051988" y="1875969"/>
            <a:ext cx="3712704" cy="312867"/>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2" name="文本框 1"/>
          <p:cNvSpPr txBox="1"/>
          <p:nvPr/>
        </p:nvSpPr>
        <p:spPr>
          <a:xfrm>
            <a:off x="304800" y="5334000"/>
            <a:ext cx="3657600" cy="646331"/>
          </a:xfrm>
          <a:prstGeom prst="rect">
            <a:avLst/>
          </a:prstGeom>
          <a:noFill/>
        </p:spPr>
        <p:txBody>
          <a:bodyPr wrap="square" rtlCol="0">
            <a:spAutoFit/>
          </a:bodyPr>
          <a:lstStyle/>
          <a:p>
            <a:r>
              <a:rPr lang="zh-CN" altLang="en-US" sz="1800" dirty="0" smtClean="0">
                <a:solidFill>
                  <a:srgbClr val="FF0000"/>
                </a:solidFill>
              </a:rPr>
              <a:t>挑战</a:t>
            </a:r>
            <a:r>
              <a:rPr lang="zh-CN" altLang="en-US" sz="1800" dirty="0" smtClean="0"/>
              <a:t>：请大家采用</a:t>
            </a:r>
            <a:r>
              <a:rPr lang="en-US" altLang="zh-CN" sz="1800" dirty="0" smtClean="0"/>
              <a:t>CZT</a:t>
            </a:r>
            <a:r>
              <a:rPr lang="zh-CN" altLang="en-US" sz="1800" dirty="0" smtClean="0"/>
              <a:t>来进行正弦波频率估计。（</a:t>
            </a:r>
            <a:r>
              <a:rPr lang="zh-CN" altLang="en-US" sz="1800" dirty="0" smtClean="0">
                <a:solidFill>
                  <a:srgbClr val="FF0000"/>
                </a:solidFill>
              </a:rPr>
              <a:t>选做</a:t>
            </a:r>
            <a:r>
              <a:rPr lang="zh-CN" altLang="en-US" sz="1800" dirty="0" smtClean="0"/>
              <a:t>）</a:t>
            </a:r>
            <a:endParaRPr lang="zh-CN" altLang="en-US" sz="1800" dirty="0"/>
          </a:p>
        </p:txBody>
      </p:sp>
    </p:spTree>
    <p:extLst>
      <p:ext uri="{BB962C8B-B14F-4D97-AF65-F5344CB8AC3E}">
        <p14:creationId xmlns:p14="http://schemas.microsoft.com/office/powerpoint/2010/main" val="809134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作业</a:t>
            </a:r>
            <a:endParaRPr lang="zh-CN" altLang="en-US" dirty="0"/>
          </a:p>
        </p:txBody>
      </p:sp>
      <p:sp>
        <p:nvSpPr>
          <p:cNvPr id="6" name="内容占位符 5"/>
          <p:cNvSpPr>
            <a:spLocks noGrp="1"/>
          </p:cNvSpPr>
          <p:nvPr>
            <p:ph idx="1"/>
          </p:nvPr>
        </p:nvSpPr>
        <p:spPr/>
        <p:txBody>
          <a:bodyPr/>
          <a:lstStyle/>
          <a:p>
            <a:pPr marL="514350" indent="-514350">
              <a:buFont typeface="+mj-lt"/>
              <a:buAutoNum type="arabicPeriod"/>
            </a:pPr>
            <a:r>
              <a:rPr lang="zh-CN" altLang="en-US" sz="2000" dirty="0" smtClean="0"/>
              <a:t>课后习题</a:t>
            </a:r>
            <a:r>
              <a:rPr lang="en-US" altLang="zh-CN" sz="2000" dirty="0" smtClean="0"/>
              <a:t>P116-121</a:t>
            </a:r>
            <a:r>
              <a:rPr lang="zh-CN" altLang="en-US" sz="2000" dirty="0" smtClean="0"/>
              <a:t>：</a:t>
            </a:r>
            <a:r>
              <a:rPr lang="en-US" altLang="zh-CN" sz="2000" dirty="0" smtClean="0"/>
              <a:t>17</a:t>
            </a:r>
            <a:r>
              <a:rPr lang="zh-CN" altLang="en-US" sz="2000" dirty="0" smtClean="0"/>
              <a:t>，</a:t>
            </a:r>
            <a:r>
              <a:rPr lang="en-US" altLang="zh-CN" sz="2000" dirty="0" smtClean="0"/>
              <a:t>18</a:t>
            </a:r>
            <a:r>
              <a:rPr lang="zh-CN" altLang="en-US" sz="2000" dirty="0" smtClean="0"/>
              <a:t>，</a:t>
            </a:r>
            <a:r>
              <a:rPr lang="en-US" altLang="zh-CN" sz="2000" dirty="0" smtClean="0"/>
              <a:t>19</a:t>
            </a:r>
            <a:r>
              <a:rPr lang="zh-CN" altLang="en-US" sz="2000" dirty="0" smtClean="0"/>
              <a:t>，</a:t>
            </a:r>
            <a:r>
              <a:rPr lang="en-US" altLang="zh-CN" sz="2000" dirty="0" smtClean="0"/>
              <a:t>23</a:t>
            </a:r>
            <a:r>
              <a:rPr lang="zh-CN" altLang="en-US" sz="2000" dirty="0" smtClean="0"/>
              <a:t>，</a:t>
            </a:r>
            <a:r>
              <a:rPr lang="en-US" altLang="zh-CN" sz="2000" dirty="0" smtClean="0"/>
              <a:t>27</a:t>
            </a:r>
            <a:r>
              <a:rPr lang="zh-CN" altLang="en-US" sz="2000" dirty="0" smtClean="0"/>
              <a:t>（</a:t>
            </a:r>
            <a:r>
              <a:rPr lang="en-US" altLang="zh-CN" sz="2000" dirty="0" smtClean="0"/>
              <a:t>2</a:t>
            </a:r>
            <a:r>
              <a:rPr lang="zh-CN" altLang="en-US" sz="2000" dirty="0" smtClean="0"/>
              <a:t>）。</a:t>
            </a:r>
            <a:endParaRPr lang="en-US" altLang="zh-CN" sz="2000" dirty="0" smtClean="0"/>
          </a:p>
          <a:p>
            <a:pPr marL="514350" indent="-514350">
              <a:buFont typeface="+mj-lt"/>
              <a:buAutoNum type="arabicPeriod"/>
            </a:pPr>
            <a:r>
              <a:rPr lang="zh-CN" altLang="en-US" sz="2000" dirty="0" smtClean="0"/>
              <a:t>补充题：请用</a:t>
            </a:r>
            <a:r>
              <a:rPr lang="en-US" altLang="zh-CN" sz="2000" dirty="0" smtClean="0"/>
              <a:t>MATLAB</a:t>
            </a:r>
            <a:r>
              <a:rPr lang="zh-CN" altLang="en-US" sz="2000" dirty="0" smtClean="0"/>
              <a:t>仿真：某信号包含两</a:t>
            </a:r>
            <a:r>
              <a:rPr lang="zh-CN" altLang="en-US" sz="2000" dirty="0"/>
              <a:t>个</a:t>
            </a:r>
            <a:r>
              <a:rPr lang="zh-CN" altLang="en-US" sz="2000" dirty="0" smtClean="0"/>
              <a:t>信号，频率为</a:t>
            </a:r>
            <a:r>
              <a:rPr lang="en-US" altLang="zh-CN" sz="2000" dirty="0" smtClean="0"/>
              <a:t>10</a:t>
            </a:r>
            <a:r>
              <a:rPr lang="zh-CN" altLang="en-US" sz="2000" dirty="0" smtClean="0"/>
              <a:t>和</a:t>
            </a:r>
            <a:r>
              <a:rPr lang="en-US" altLang="zh-CN" sz="2000" dirty="0" smtClean="0"/>
              <a:t>11</a:t>
            </a:r>
            <a:r>
              <a:rPr lang="zh-CN" altLang="en-US" sz="2000" dirty="0" smtClean="0"/>
              <a:t>，分别仿真三种情况下的频率分辨率</a:t>
            </a:r>
            <a:r>
              <a:rPr lang="zh-CN" altLang="en-US" sz="2000" dirty="0" smtClean="0">
                <a:sym typeface="Wingdings" panose="05000000000000000000" pitchFamily="2" charset="2"/>
              </a:rPr>
              <a:t>：</a:t>
            </a:r>
            <a:r>
              <a:rPr lang="en-US" altLang="zh-CN" sz="2000" dirty="0" smtClean="0">
                <a:sym typeface="Wingdings" panose="05000000000000000000" pitchFamily="2" charset="2"/>
              </a:rPr>
              <a:t>(1)</a:t>
            </a:r>
            <a:r>
              <a:rPr lang="zh-CN" altLang="en-US" sz="2000" dirty="0" smtClean="0">
                <a:sym typeface="Wingdings" panose="05000000000000000000" pitchFamily="2" charset="2"/>
              </a:rPr>
              <a:t>采样频率</a:t>
            </a:r>
            <a:r>
              <a:rPr lang="en-US" altLang="zh-CN" sz="2000" dirty="0" smtClean="0">
                <a:sym typeface="Wingdings" panose="05000000000000000000" pitchFamily="2" charset="2"/>
              </a:rPr>
              <a:t>Fs=100Hz</a:t>
            </a:r>
            <a:r>
              <a:rPr lang="zh-CN" altLang="en-US" sz="2000" dirty="0" smtClean="0">
                <a:sym typeface="Wingdings" panose="05000000000000000000" pitchFamily="2" charset="2"/>
              </a:rPr>
              <a:t>，时间总长度</a:t>
            </a:r>
            <a:r>
              <a:rPr lang="en-US" altLang="zh-CN" sz="2000" dirty="0" err="1" smtClean="0">
                <a:sym typeface="Wingdings" panose="05000000000000000000" pitchFamily="2" charset="2"/>
              </a:rPr>
              <a:t>Tp</a:t>
            </a:r>
            <a:r>
              <a:rPr lang="en-US" altLang="zh-CN" sz="2000" dirty="0" smtClean="0">
                <a:sym typeface="Wingdings" panose="05000000000000000000" pitchFamily="2" charset="2"/>
              </a:rPr>
              <a:t>=1</a:t>
            </a:r>
            <a:r>
              <a:rPr lang="zh-CN" altLang="en-US" sz="2000" dirty="0" smtClean="0">
                <a:sym typeface="Wingdings" panose="05000000000000000000" pitchFamily="2" charset="2"/>
              </a:rPr>
              <a:t>；</a:t>
            </a:r>
            <a:r>
              <a:rPr lang="en-US" altLang="zh-CN" sz="2000" dirty="0" smtClean="0">
                <a:sym typeface="Wingdings" panose="05000000000000000000" pitchFamily="2" charset="2"/>
              </a:rPr>
              <a:t>(2)</a:t>
            </a:r>
            <a:r>
              <a:rPr lang="zh-CN" altLang="en-US" sz="2000" dirty="0" smtClean="0">
                <a:sym typeface="Wingdings" panose="05000000000000000000" pitchFamily="2" charset="2"/>
              </a:rPr>
              <a:t>采样频率</a:t>
            </a:r>
            <a:r>
              <a:rPr lang="en-US" altLang="zh-CN" sz="2000" dirty="0">
                <a:sym typeface="Wingdings" panose="05000000000000000000" pitchFamily="2" charset="2"/>
              </a:rPr>
              <a:t>Fs=100Hz</a:t>
            </a:r>
            <a:r>
              <a:rPr lang="zh-CN" altLang="en-US" sz="2000" dirty="0">
                <a:sym typeface="Wingdings" panose="05000000000000000000" pitchFamily="2" charset="2"/>
              </a:rPr>
              <a:t>，时间总长度</a:t>
            </a:r>
            <a:r>
              <a:rPr lang="en-US" altLang="zh-CN" sz="2000" dirty="0" err="1" smtClean="0">
                <a:sym typeface="Wingdings" panose="05000000000000000000" pitchFamily="2" charset="2"/>
              </a:rPr>
              <a:t>Tp</a:t>
            </a:r>
            <a:r>
              <a:rPr lang="en-US" altLang="zh-CN" sz="2000" dirty="0" smtClean="0">
                <a:sym typeface="Wingdings" panose="05000000000000000000" pitchFamily="2" charset="2"/>
              </a:rPr>
              <a:t>=2</a:t>
            </a:r>
            <a:r>
              <a:rPr lang="zh-CN" altLang="en-US" sz="2000" dirty="0" smtClean="0">
                <a:sym typeface="Wingdings" panose="05000000000000000000" pitchFamily="2" charset="2"/>
              </a:rPr>
              <a:t>；</a:t>
            </a:r>
            <a:r>
              <a:rPr lang="en-US" altLang="zh-CN" sz="2000" dirty="0" smtClean="0">
                <a:sym typeface="Wingdings" panose="05000000000000000000" pitchFamily="2" charset="2"/>
              </a:rPr>
              <a:t>(3)</a:t>
            </a:r>
            <a:r>
              <a:rPr lang="zh-CN" altLang="en-US" sz="2000" dirty="0" smtClean="0">
                <a:sym typeface="Wingdings" panose="05000000000000000000" pitchFamily="2" charset="2"/>
              </a:rPr>
              <a:t>采样频率</a:t>
            </a:r>
            <a:r>
              <a:rPr lang="en-US" altLang="zh-CN" sz="2000" dirty="0" smtClean="0">
                <a:sym typeface="Wingdings" panose="05000000000000000000" pitchFamily="2" charset="2"/>
              </a:rPr>
              <a:t>Fs=50Hz</a:t>
            </a:r>
            <a:r>
              <a:rPr lang="zh-CN" altLang="en-US" sz="2000" dirty="0">
                <a:sym typeface="Wingdings" panose="05000000000000000000" pitchFamily="2" charset="2"/>
              </a:rPr>
              <a:t>，时间总长度</a:t>
            </a:r>
            <a:r>
              <a:rPr lang="en-US" altLang="zh-CN" sz="2000" dirty="0" err="1" smtClean="0">
                <a:sym typeface="Wingdings" panose="05000000000000000000" pitchFamily="2" charset="2"/>
              </a:rPr>
              <a:t>Tp</a:t>
            </a:r>
            <a:r>
              <a:rPr lang="en-US" altLang="zh-CN" sz="2000" dirty="0" smtClean="0">
                <a:sym typeface="Wingdings" panose="05000000000000000000" pitchFamily="2" charset="2"/>
              </a:rPr>
              <a:t>=2</a:t>
            </a:r>
            <a:r>
              <a:rPr lang="zh-CN" altLang="en-US" sz="2000" dirty="0" smtClean="0">
                <a:sym typeface="Wingdings" panose="05000000000000000000" pitchFamily="2" charset="2"/>
              </a:rPr>
              <a:t>。请大家注意观察频率分辨率与参数的关系。</a:t>
            </a:r>
            <a:endParaRPr lang="en-US" altLang="zh-CN" sz="2000" dirty="0"/>
          </a:p>
          <a:p>
            <a:pPr marL="514350" indent="-514350">
              <a:buFont typeface="+mj-lt"/>
              <a:buAutoNum type="arabicPeriod" startAt="3"/>
            </a:pPr>
            <a:r>
              <a:rPr lang="zh-CN" altLang="en-US" sz="2000" dirty="0" smtClean="0"/>
              <a:t>补充题：请大家用学习过的数字信号处理理论知识，分别采用卷积或者是基于</a:t>
            </a:r>
            <a:r>
              <a:rPr lang="en-US" altLang="zh-CN" sz="2000" dirty="0" smtClean="0"/>
              <a:t>DFT</a:t>
            </a:r>
            <a:r>
              <a:rPr lang="zh-CN" altLang="en-US" sz="2000" dirty="0" smtClean="0"/>
              <a:t>的卷积计算方法，找出某采集的</a:t>
            </a:r>
            <a:r>
              <a:rPr lang="en-US" altLang="zh-CN" sz="2000" dirty="0" smtClean="0"/>
              <a:t>GPS</a:t>
            </a:r>
            <a:r>
              <a:rPr lang="zh-CN" altLang="en-US" sz="2000" dirty="0" smtClean="0"/>
              <a:t>数据中对应的卫星编号。数据名称为：</a:t>
            </a:r>
            <a:r>
              <a:rPr lang="en-US" altLang="zh-CN" sz="2000" dirty="0" err="1" smtClean="0"/>
              <a:t>BasebandSignalPRN.mat</a:t>
            </a:r>
            <a:r>
              <a:rPr lang="zh-CN" altLang="en-US" sz="2000" dirty="0" smtClean="0"/>
              <a:t>。</a:t>
            </a:r>
            <a:r>
              <a:rPr lang="en-US" altLang="zh-CN" sz="2000" dirty="0" smtClean="0"/>
              <a:t>32</a:t>
            </a:r>
            <a:r>
              <a:rPr lang="zh-CN" altLang="en-US" sz="2000" dirty="0" smtClean="0"/>
              <a:t>颗</a:t>
            </a:r>
            <a:r>
              <a:rPr lang="en-US" altLang="zh-CN" sz="2000" dirty="0" smtClean="0"/>
              <a:t>GPS</a:t>
            </a:r>
            <a:r>
              <a:rPr lang="zh-CN" altLang="en-US" sz="2000" dirty="0" smtClean="0"/>
              <a:t>卫星的</a:t>
            </a:r>
            <a:r>
              <a:rPr lang="en-US" altLang="zh-CN" sz="2000" dirty="0" smtClean="0"/>
              <a:t>CA</a:t>
            </a:r>
            <a:r>
              <a:rPr lang="zh-CN" altLang="en-US" sz="2000" dirty="0" smtClean="0"/>
              <a:t>码存储于数组</a:t>
            </a:r>
            <a:r>
              <a:rPr lang="en-US" altLang="zh-CN" sz="2000" dirty="0" err="1" smtClean="0"/>
              <a:t>caCodesTable.mat</a:t>
            </a:r>
            <a:r>
              <a:rPr lang="zh-CN" altLang="en-US" sz="2000" dirty="0" smtClean="0"/>
              <a:t>中。数组为</a:t>
            </a:r>
            <a:r>
              <a:rPr lang="en-US" altLang="zh-CN" sz="2000" dirty="0" smtClean="0"/>
              <a:t>32*38192</a:t>
            </a:r>
            <a:r>
              <a:rPr lang="zh-CN" altLang="en-US" sz="2000" dirty="0" smtClean="0"/>
              <a:t>，一共</a:t>
            </a:r>
            <a:r>
              <a:rPr lang="en-US" altLang="zh-CN" sz="2000" dirty="0" smtClean="0"/>
              <a:t>32</a:t>
            </a:r>
            <a:r>
              <a:rPr lang="zh-CN" altLang="en-US" sz="2000" dirty="0" smtClean="0"/>
              <a:t>行，每行代表一个卫星的</a:t>
            </a:r>
            <a:r>
              <a:rPr lang="en-US" altLang="zh-CN" sz="2000" dirty="0" smtClean="0"/>
              <a:t>CA</a:t>
            </a:r>
            <a:r>
              <a:rPr lang="zh-CN" altLang="en-US" sz="2000" dirty="0" smtClean="0"/>
              <a:t>码数据。</a:t>
            </a:r>
            <a:endParaRPr lang="en-US" altLang="zh-CN" sz="2000" dirty="0" smtClean="0"/>
          </a:p>
          <a:p>
            <a:pPr marL="514350" indent="-514350">
              <a:buFont typeface="+mj-lt"/>
              <a:buAutoNum type="arabicPeriod" startAt="3"/>
            </a:pPr>
            <a:r>
              <a:rPr lang="zh-CN" altLang="en-US" sz="2000" dirty="0" smtClean="0"/>
              <a:t>选做题：</a:t>
            </a:r>
            <a:r>
              <a:rPr lang="zh-CN" altLang="en-US" sz="2000" dirty="0"/>
              <a:t>请找出某采集的</a:t>
            </a:r>
            <a:r>
              <a:rPr lang="en-US" altLang="zh-CN" sz="2000" dirty="0"/>
              <a:t>GPS</a:t>
            </a:r>
            <a:r>
              <a:rPr lang="zh-CN" altLang="en-US" sz="2000" dirty="0" smtClean="0"/>
              <a:t>数据“</a:t>
            </a:r>
            <a:r>
              <a:rPr lang="en-US" altLang="zh-CN" sz="2000" dirty="0" err="1" smtClean="0"/>
              <a:t>longSignal.mat</a:t>
            </a:r>
            <a:r>
              <a:rPr lang="zh-CN" altLang="en-US" sz="2000" dirty="0" smtClean="0"/>
              <a:t>”中，包含有几颗可见的卫星。参考代码构架为“</a:t>
            </a:r>
            <a:r>
              <a:rPr lang="en-US" altLang="zh-CN" sz="2000" dirty="0" err="1"/>
              <a:t>acquisition_REF.m</a:t>
            </a:r>
            <a:r>
              <a:rPr lang="zh-CN" altLang="en-US" sz="2000" dirty="0" smtClean="0"/>
              <a:t>”，大家可以在这个基础上完成所有卫星的捕获。其中是否存在卫星的判决方法是根据最大谱峰与次大谱峰的比是否大于</a:t>
            </a:r>
            <a:r>
              <a:rPr lang="en-US" altLang="zh-CN" sz="2000" dirty="0" smtClean="0"/>
              <a:t>2.5</a:t>
            </a:r>
            <a:r>
              <a:rPr lang="zh-CN" altLang="en-US" sz="2000" dirty="0" smtClean="0"/>
              <a:t>作为判决的。这个在参考代码里已经给出了。频率搜索部分，请参考老师的</a:t>
            </a:r>
            <a:r>
              <a:rPr lang="en-US" altLang="zh-CN" sz="2000" dirty="0" smtClean="0"/>
              <a:t>PPT</a:t>
            </a:r>
            <a:r>
              <a:rPr lang="zh-CN" altLang="en-US" sz="2000" dirty="0" smtClean="0"/>
              <a:t>。</a:t>
            </a:r>
            <a:endParaRPr lang="en-US" altLang="zh-CN" sz="2000" dirty="0"/>
          </a:p>
          <a:p>
            <a:pPr marL="0" indent="0">
              <a:buNone/>
            </a:pPr>
            <a:endParaRPr lang="en-US" altLang="zh-CN" sz="2000" dirty="0" smtClean="0"/>
          </a:p>
          <a:p>
            <a:pPr marL="0" indent="0">
              <a:buNone/>
            </a:pPr>
            <a:endParaRPr lang="en-US" altLang="zh-CN" sz="2000" dirty="0"/>
          </a:p>
          <a:p>
            <a:pPr marL="0" indent="0">
              <a:buNone/>
            </a:pPr>
            <a:endParaRPr lang="en-US" altLang="zh-CN" sz="2000" dirty="0"/>
          </a:p>
          <a:p>
            <a:pPr marL="0" indent="0">
              <a:buNone/>
            </a:pPr>
            <a:endParaRPr lang="en-US" altLang="zh-CN" sz="2000" dirty="0"/>
          </a:p>
          <a:p>
            <a:endParaRPr lang="en-US" altLang="zh-CN" sz="2000" dirty="0"/>
          </a:p>
          <a:p>
            <a:endParaRPr lang="en-US" altLang="zh-CN" sz="2000" dirty="0" smtClean="0"/>
          </a:p>
          <a:p>
            <a:endParaRPr lang="zh-CN" altLang="en-US" sz="2000" dirty="0"/>
          </a:p>
        </p:txBody>
      </p:sp>
      <p:sp>
        <p:nvSpPr>
          <p:cNvPr id="3" name="矩形 2"/>
          <p:cNvSpPr/>
          <p:nvPr/>
        </p:nvSpPr>
        <p:spPr>
          <a:xfrm>
            <a:off x="2314972" y="3192205"/>
            <a:ext cx="184731" cy="461665"/>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3964998714"/>
      </p:ext>
    </p:extLst>
  </p:cSld>
  <p:clrMapOvr>
    <a:masterClrMapping/>
  </p:clrMapOvr>
  <p:transition>
    <p:fad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7"/>
          <p:cNvSpPr>
            <a:spLocks noGrp="1"/>
          </p:cNvSpPr>
          <p:nvPr>
            <p:ph type="title"/>
          </p:nvPr>
        </p:nvSpPr>
        <p:spPr/>
        <p:txBody>
          <a:bodyPr/>
          <a:lstStyle/>
          <a:p>
            <a:endParaRPr lang="zh-CN" altLang="en-US" smtClean="0"/>
          </a:p>
        </p:txBody>
      </p:sp>
      <p:sp>
        <p:nvSpPr>
          <p:cNvPr id="9219" name="内容占位符 8"/>
          <p:cNvSpPr>
            <a:spLocks noGrp="1"/>
          </p:cNvSpPr>
          <p:nvPr>
            <p:ph idx="1"/>
          </p:nvPr>
        </p:nvSpPr>
        <p:spPr/>
        <p:txBody>
          <a:bodyPr/>
          <a:lstStyle/>
          <a:p>
            <a:pPr>
              <a:buFontTx/>
              <a:buNone/>
            </a:pPr>
            <a:endParaRPr lang="en-US" altLang="zh-CN" b="0" smtClean="0"/>
          </a:p>
          <a:p>
            <a:pPr>
              <a:buFontTx/>
              <a:buNone/>
            </a:pPr>
            <a:endParaRPr lang="en-US" altLang="zh-CN" b="0" smtClean="0"/>
          </a:p>
          <a:p>
            <a:pPr>
              <a:buFontTx/>
              <a:buNone/>
            </a:pPr>
            <a:endParaRPr lang="en-US" altLang="zh-CN" b="0" smtClean="0"/>
          </a:p>
          <a:p>
            <a:pPr>
              <a:buFontTx/>
              <a:buNone/>
            </a:pPr>
            <a:endParaRPr lang="en-US" altLang="zh-CN" b="0" smtClean="0"/>
          </a:p>
          <a:p>
            <a:pPr algn="ctr">
              <a:buFontTx/>
              <a:buNone/>
            </a:pPr>
            <a:r>
              <a:rPr lang="zh-CN" altLang="en-US" sz="6000" b="0" smtClean="0"/>
              <a:t>谢谢！</a:t>
            </a: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实际应用中的重叠相加法</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序列长度</a:t>
                </a:r>
                <a:r>
                  <a:rPr lang="zh-CN" altLang="en-US" sz="2400" dirty="0" smtClean="0">
                    <a:solidFill>
                      <a:srgbClr val="FF0000"/>
                    </a:solidFill>
                  </a:rPr>
                  <a:t>很长</a:t>
                </a:r>
                <a:r>
                  <a:rPr lang="zh-CN" altLang="en-US" sz="2400" dirty="0" smtClean="0"/>
                  <a:t>或者序列</a:t>
                </a:r>
                <a:r>
                  <a:rPr lang="zh-CN" altLang="en-US" sz="2400" dirty="0" smtClean="0">
                    <a:solidFill>
                      <a:srgbClr val="FF0000"/>
                    </a:solidFill>
                  </a:rPr>
                  <a:t>长度不定</a:t>
                </a:r>
                <a:r>
                  <a:rPr lang="zh-CN" altLang="en-US" sz="2400" dirty="0" smtClean="0"/>
                  <a:t>时，直接用基于</a:t>
                </a:r>
                <a:r>
                  <a:rPr lang="en-US" altLang="zh-CN" sz="2400" dirty="0" smtClean="0"/>
                  <a:t>DFT</a:t>
                </a:r>
                <a:r>
                  <a:rPr lang="zh-CN" altLang="en-US" sz="2400" dirty="0" smtClean="0"/>
                  <a:t>的快速算法实现循环卷积</a:t>
                </a:r>
                <a:r>
                  <a:rPr lang="zh-CN" altLang="en-US" sz="2400" dirty="0" smtClean="0">
                    <a:solidFill>
                      <a:srgbClr val="FF0000"/>
                    </a:solidFill>
                  </a:rPr>
                  <a:t>不可行</a:t>
                </a:r>
                <a:r>
                  <a:rPr lang="zh-CN" altLang="en-US" sz="2400" dirty="0" smtClean="0"/>
                  <a:t>。</a:t>
                </a:r>
                <a:endParaRPr lang="en-US" altLang="zh-CN" sz="2400" dirty="0" smtClean="0"/>
              </a:p>
              <a:p>
                <a:r>
                  <a:rPr lang="zh-CN" altLang="en-US" sz="2400" dirty="0" smtClean="0"/>
                  <a:t>设</a:t>
                </a:r>
                <a14:m>
                  <m:oMath xmlns:m="http://schemas.openxmlformats.org/officeDocument/2006/math">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oMath>
                </a14:m>
                <a:r>
                  <a:rPr lang="zh-CN" altLang="en-US" sz="2400" dirty="0" smtClean="0"/>
                  <a:t>长度为</a:t>
                </a:r>
                <a14:m>
                  <m:oMath xmlns:m="http://schemas.openxmlformats.org/officeDocument/2006/math">
                    <m:r>
                      <a:rPr lang="zh-CN" altLang="en-US" sz="2400" i="1">
                        <a:latin typeface="Cambria Math" panose="02040503050406030204" pitchFamily="18" charset="0"/>
                      </a:rPr>
                      <m:t>𝑁</m:t>
                    </m:r>
                  </m:oMath>
                </a14:m>
                <a:r>
                  <a:rPr lang="zh-CN" altLang="en-US" sz="2400" dirty="0"/>
                  <a:t>，</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为无限长序列。将等长分段，每段长度为</a:t>
                </a:r>
                <a14:m>
                  <m:oMath xmlns:m="http://schemas.openxmlformats.org/officeDocument/2006/math">
                    <m:r>
                      <a:rPr lang="zh-CN" altLang="en-US" sz="2400" i="1">
                        <a:latin typeface="Cambria Math" panose="02040503050406030204" pitchFamily="18" charset="0"/>
                      </a:rPr>
                      <m:t>𝑀</m:t>
                    </m:r>
                  </m:oMath>
                </a14:m>
                <a:r>
                  <a:rPr lang="zh-CN" altLang="en-US" sz="2400" dirty="0" smtClean="0"/>
                  <a:t>，则</a:t>
                </a:r>
                <a:endParaRPr lang="en-US" altLang="zh-CN" sz="2400" dirty="0" smtClean="0"/>
              </a:p>
              <a:p>
                <a:pPr marL="0" indent="0" algn="ctr">
                  <a:buNone/>
                </a:pPr>
                <a14:m>
                  <m:oMath xmlns:m="http://schemas.openxmlformats.org/officeDocument/2006/math">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𝑜</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dirty="0" smtClean="0"/>
                  <a:t>,</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𝑀</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𝑘𝑀</m:t>
                    </m:r>
                    <m:r>
                      <a:rPr lang="en-US" altLang="zh-CN" sz="2400" i="1">
                        <a:latin typeface="Cambria Math" panose="02040503050406030204" pitchFamily="18" charset="0"/>
                      </a:rPr>
                      <m:t>)</m:t>
                    </m:r>
                  </m:oMath>
                </a14:m>
                <a:r>
                  <a:rPr lang="en-US" altLang="zh-CN" sz="2400" dirty="0" smtClean="0"/>
                  <a:t> </a:t>
                </a:r>
                <a:endParaRPr lang="en-US" altLang="zh-CN" sz="2400" dirty="0"/>
              </a:p>
              <a:p>
                <a:r>
                  <a:rPr lang="zh-CN" altLang="en-US" sz="2400" dirty="0" smtClean="0"/>
                  <a:t>于是根据线性性</a:t>
                </a:r>
                <a:endParaRPr lang="en-US" altLang="zh-CN" sz="2400" dirty="0" smtClean="0"/>
              </a:p>
              <a:p>
                <a:pPr marL="0" indent="0" algn="ctr">
                  <a:buNone/>
                </a:pPr>
                <a14:m>
                  <m:oMath xmlns:m="http://schemas.openxmlformats.org/officeDocument/2006/math">
                    <m:r>
                      <a:rPr lang="zh-CN" altLang="en-US" sz="2400" i="1">
                        <a:latin typeface="Cambria Math" panose="02040503050406030204" pitchFamily="18" charset="0"/>
                      </a:rPr>
                      <m:t>𝑦</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r>
                      <a:rPr lang="zh-CN" altLang="en-US" sz="2400" i="1">
                        <a:latin typeface="Cambria Math" panose="02040503050406030204" pitchFamily="18" charset="0"/>
                      </a:rPr>
                      <m:t>𝑥</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𝑜</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i="1" dirty="0" smtClean="0">
                    <a:latin typeface="Cambria Math" panose="02040503050406030204" pitchFamily="18" charset="0"/>
                  </a:rPr>
                  <a:t> </a:t>
                </a:r>
              </a:p>
              <a:p>
                <a:pPr marL="0" indent="0">
                  <a:buNone/>
                </a:pPr>
                <a:r>
                  <a:rPr lang="zh-CN" altLang="en-US" sz="2400" dirty="0" smtClean="0"/>
                  <a:t>              </a:t>
                </a:r>
                <a14:m>
                  <m:oMath xmlns:m="http://schemas.openxmlformats.org/officeDocument/2006/math">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𝑜</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r>
                      <a:rPr lang="zh-CN" altLang="en-US" sz="2400" smtClean="0">
                        <a:solidFill>
                          <a:srgbClr val="FF0000"/>
                        </a:solidFill>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𝑜</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dirty="0" smtClean="0"/>
                  <a:t> </a:t>
                </a:r>
              </a:p>
              <a:p>
                <a:r>
                  <a:rPr lang="zh-CN" altLang="en-US" sz="2400" dirty="0" smtClean="0"/>
                  <a:t>其中</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𝑘</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en-US" altLang="zh-CN" sz="2400" b="1" i="1" smtClean="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en-US" altLang="zh-CN" sz="2400" b="1" i="1" smtClean="0">
                        <a:latin typeface="Cambria Math" panose="02040503050406030204" pitchFamily="18" charset="0"/>
                      </a:rPr>
                      <m:t>)</m:t>
                    </m:r>
                    <m:r>
                      <a:rPr lang="zh-CN" altLang="en-US" sz="2400" i="1">
                        <a:latin typeface="Cambria Math" panose="02040503050406030204" pitchFamily="18" charset="0"/>
                      </a:rPr>
                      <m:t>。</m:t>
                    </m:r>
                  </m:oMath>
                </a14:m>
                <a:endParaRPr lang="en-US" altLang="zh-CN" sz="2400" dirty="0"/>
              </a:p>
              <a:p>
                <a:r>
                  <a:rPr lang="en-US" altLang="zh-CN" sz="2400" dirty="0" smtClean="0"/>
                  <a:t>MATLAB</a:t>
                </a:r>
                <a:r>
                  <a:rPr lang="zh-CN" altLang="en-US" sz="2400" dirty="0" smtClean="0"/>
                  <a:t>函数：</a:t>
                </a:r>
                <a:r>
                  <a:rPr lang="en-US" altLang="zh-CN" b="0" dirty="0" err="1" smtClean="0">
                    <a:solidFill>
                      <a:srgbClr val="FF0000"/>
                    </a:solidFill>
                    <a:latin typeface="Times New Roman" panose="02020603050405020304" pitchFamily="18" charset="0"/>
                  </a:rPr>
                  <a:t>fftfilt</a:t>
                </a:r>
                <a:r>
                  <a:rPr lang="en-US" altLang="zh-CN" b="0" dirty="0" smtClean="0">
                    <a:solidFill>
                      <a:srgbClr val="FF0000"/>
                    </a:solidFill>
                    <a:latin typeface="Times New Roman" panose="02020603050405020304" pitchFamily="18" charset="0"/>
                  </a:rPr>
                  <a:t> </a:t>
                </a:r>
                <a:r>
                  <a:rPr lang="en-US" altLang="zh-CN" b="0" dirty="0" smtClean="0">
                    <a:latin typeface="Times New Roman" panose="02020603050405020304" pitchFamily="18" charset="0"/>
                  </a:rPr>
                  <a:t>(FFT-based </a:t>
                </a:r>
                <a:r>
                  <a:rPr lang="en-US" altLang="zh-CN" b="0" dirty="0">
                    <a:latin typeface="Times New Roman" panose="02020603050405020304" pitchFamily="18" charset="0"/>
                  </a:rPr>
                  <a:t>FIR filtering using </a:t>
                </a:r>
                <a:r>
                  <a:rPr lang="en-US" altLang="zh-CN" b="0" dirty="0">
                    <a:solidFill>
                      <a:srgbClr val="0000CC"/>
                    </a:solidFill>
                    <a:latin typeface="Times New Roman" panose="02020603050405020304" pitchFamily="18" charset="0"/>
                  </a:rPr>
                  <a:t>overlap-add</a:t>
                </a:r>
                <a:r>
                  <a:rPr lang="en-US" altLang="zh-CN" b="0" dirty="0">
                    <a:latin typeface="Times New Roman" panose="02020603050405020304" pitchFamily="18" charset="0"/>
                  </a:rPr>
                  <a:t> </a:t>
                </a:r>
                <a:r>
                  <a:rPr lang="en-US" altLang="zh-CN" b="0" dirty="0" smtClean="0">
                    <a:latin typeface="Times New Roman" panose="02020603050405020304" pitchFamily="18" charset="0"/>
                  </a:rPr>
                  <a:t>method)</a:t>
                </a:r>
                <a:endParaRPr lang="en-US" altLang="zh-CN" sz="2400" dirty="0" smtClean="0">
                  <a:latin typeface="Times New Roman" panose="02020603050405020304" pitchFamily="18" charset="0"/>
                </a:endParaRPr>
              </a:p>
              <a:p>
                <a:endParaRPr lang="en-US" altLang="zh-CN" sz="2400" dirty="0"/>
              </a:p>
              <a:p>
                <a:endParaRPr lang="en-US" altLang="zh-CN" sz="2400" dirty="0" smtClean="0"/>
              </a:p>
              <a:p>
                <a:endParaRPr lang="en-US" altLang="zh-CN" sz="2400" dirty="0"/>
              </a:p>
              <a:p>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b="-47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374704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重叠相加法</a:t>
            </a:r>
          </a:p>
        </p:txBody>
      </p:sp>
      <p:sp>
        <p:nvSpPr>
          <p:cNvPr id="6" name="内容占位符 5"/>
          <p:cNvSpPr>
            <a:spLocks noGrp="1"/>
          </p:cNvSpPr>
          <p:nvPr>
            <p:ph idx="1"/>
          </p:nvPr>
        </p:nvSpPr>
        <p:spPr/>
        <p:txBody>
          <a:bodyPr/>
          <a:lstStyle/>
          <a:p>
            <a:endParaRPr lang="zh-CN" altLang="en-US" dirty="0"/>
          </a:p>
        </p:txBody>
      </p:sp>
      <p:pic>
        <p:nvPicPr>
          <p:cNvPr id="12" name="Picture 3" descr="AAALKVE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93912"/>
            <a:ext cx="7209205"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8"/>
          <p:cNvSpPr txBox="1">
            <a:spLocks noChangeArrowheads="1"/>
          </p:cNvSpPr>
          <p:nvPr/>
        </p:nvSpPr>
        <p:spPr bwMode="auto">
          <a:xfrm>
            <a:off x="7514005" y="2286000"/>
            <a:ext cx="16299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FF0000"/>
                </a:solidFill>
                <a:ea typeface="楷体_GB2312" pitchFamily="49" charset="-122"/>
              </a:rPr>
              <a:t>脉冲响应</a:t>
            </a:r>
            <a:r>
              <a:rPr lang="en-US" altLang="zh-CN" sz="2000" b="1" i="1" dirty="0" smtClean="0">
                <a:solidFill>
                  <a:srgbClr val="FF0000"/>
                </a:solidFill>
                <a:latin typeface="Times New Roman" panose="02020603050405020304" pitchFamily="18" charset="0"/>
                <a:ea typeface="楷体_GB2312" pitchFamily="49" charset="-122"/>
              </a:rPr>
              <a:t>h</a:t>
            </a:r>
            <a:r>
              <a:rPr lang="en-US" altLang="zh-CN" sz="2000" b="1" dirty="0" smtClean="0">
                <a:solidFill>
                  <a:srgbClr val="FF0000"/>
                </a:solidFill>
                <a:latin typeface="Times New Roman" panose="02020603050405020304" pitchFamily="18" charset="0"/>
                <a:ea typeface="楷体_GB2312" pitchFamily="49" charset="-122"/>
              </a:rPr>
              <a:t>(</a:t>
            </a:r>
            <a:r>
              <a:rPr lang="en-US" altLang="zh-CN" sz="2000" b="1" i="1" dirty="0" smtClean="0">
                <a:solidFill>
                  <a:srgbClr val="FF0000"/>
                </a:solidFill>
                <a:latin typeface="Times New Roman" panose="02020603050405020304" pitchFamily="18" charset="0"/>
                <a:ea typeface="楷体_GB2312" pitchFamily="49" charset="-122"/>
              </a:rPr>
              <a:t>n</a:t>
            </a:r>
            <a:r>
              <a:rPr lang="en-US" altLang="zh-CN" sz="2000" b="1" dirty="0" smtClean="0">
                <a:solidFill>
                  <a:srgbClr val="FF0000"/>
                </a:solidFill>
                <a:latin typeface="Times New Roman" panose="02020603050405020304" pitchFamily="18" charset="0"/>
                <a:ea typeface="楷体_GB2312" pitchFamily="49" charset="-122"/>
              </a:rPr>
              <a:t>)</a:t>
            </a:r>
            <a:r>
              <a:rPr lang="zh-CN" altLang="en-US" sz="2000" b="1" dirty="0" smtClean="0">
                <a:solidFill>
                  <a:srgbClr val="FF0000"/>
                </a:solidFill>
                <a:latin typeface="Times New Roman" panose="02020603050405020304" pitchFamily="18" charset="0"/>
                <a:ea typeface="楷体_GB2312" pitchFamily="49" charset="-122"/>
              </a:rPr>
              <a:t>，长度</a:t>
            </a:r>
            <a:r>
              <a:rPr lang="en-US" altLang="zh-CN" sz="2000" b="1" i="1" dirty="0" smtClean="0">
                <a:solidFill>
                  <a:srgbClr val="FF0000"/>
                </a:solidFill>
                <a:latin typeface="Times New Roman" panose="02020603050405020304" pitchFamily="18" charset="0"/>
                <a:ea typeface="楷体_GB2312" pitchFamily="49" charset="-122"/>
              </a:rPr>
              <a:t>N</a:t>
            </a:r>
            <a:endParaRPr lang="en-US" altLang="zh-CN" sz="2000" b="1" i="1" dirty="0">
              <a:solidFill>
                <a:srgbClr val="FF0000"/>
              </a:solidFill>
              <a:latin typeface="Times New Roman" panose="02020603050405020304" pitchFamily="18" charset="0"/>
              <a:ea typeface="楷体_GB2312" pitchFamily="49" charset="-122"/>
            </a:endParaRPr>
          </a:p>
        </p:txBody>
      </p:sp>
      <p:sp>
        <p:nvSpPr>
          <p:cNvPr id="14" name="Text Box 9"/>
          <p:cNvSpPr txBox="1">
            <a:spLocks noChangeArrowheads="1"/>
          </p:cNvSpPr>
          <p:nvPr/>
        </p:nvSpPr>
        <p:spPr bwMode="auto">
          <a:xfrm>
            <a:off x="7543800" y="3962400"/>
            <a:ext cx="1600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FF0000"/>
                </a:solidFill>
                <a:latin typeface="Times New Roman" panose="02020603050405020304" pitchFamily="18" charset="0"/>
                <a:ea typeface="楷体_GB2312" pitchFamily="49" charset="-122"/>
              </a:rPr>
              <a:t>输入序列</a:t>
            </a:r>
            <a:r>
              <a:rPr lang="en-US" altLang="zh-CN" sz="2000" b="1" i="1" dirty="0" smtClean="0">
                <a:solidFill>
                  <a:srgbClr val="FF0000"/>
                </a:solidFill>
                <a:latin typeface="Times New Roman" panose="02020603050405020304" pitchFamily="18" charset="0"/>
                <a:ea typeface="楷体_GB2312" pitchFamily="49" charset="-122"/>
              </a:rPr>
              <a:t>x</a:t>
            </a:r>
            <a:r>
              <a:rPr lang="en-US" altLang="zh-CN" sz="2000" dirty="0" smtClean="0">
                <a:solidFill>
                  <a:srgbClr val="FF0000"/>
                </a:solidFill>
                <a:latin typeface="Times New Roman" panose="02020603050405020304" pitchFamily="18" charset="0"/>
                <a:ea typeface="楷体_GB2312" pitchFamily="49" charset="-122"/>
              </a:rPr>
              <a:t>(</a:t>
            </a:r>
            <a:r>
              <a:rPr lang="en-US" altLang="zh-CN" sz="2000" b="1" i="1" dirty="0" smtClean="0">
                <a:solidFill>
                  <a:srgbClr val="FF0000"/>
                </a:solidFill>
                <a:latin typeface="Times New Roman" panose="02020603050405020304" pitchFamily="18" charset="0"/>
                <a:ea typeface="楷体_GB2312" pitchFamily="49" charset="-122"/>
              </a:rPr>
              <a:t>n</a:t>
            </a:r>
            <a:r>
              <a:rPr lang="en-US" altLang="zh-CN" sz="2000" b="1" dirty="0" smtClean="0">
                <a:solidFill>
                  <a:srgbClr val="FF0000"/>
                </a:solidFill>
                <a:latin typeface="Times New Roman" panose="02020603050405020304" pitchFamily="18" charset="0"/>
                <a:ea typeface="楷体_GB2312" pitchFamily="49" charset="-122"/>
              </a:rPr>
              <a:t>)</a:t>
            </a:r>
            <a:endParaRPr lang="en-US" altLang="zh-CN" sz="2000" b="1" dirty="0">
              <a:solidFill>
                <a:srgbClr val="FF0000"/>
              </a:solidFill>
              <a:latin typeface="Times New Roman" panose="02020603050405020304" pitchFamily="18" charset="0"/>
              <a:ea typeface="楷体_GB2312" pitchFamily="49" charset="-122"/>
            </a:endParaRPr>
          </a:p>
          <a:p>
            <a:pPr eaLnBrk="1" hangingPunct="1">
              <a:lnSpc>
                <a:spcPct val="60000"/>
              </a:lnSpc>
              <a:spcBef>
                <a:spcPct val="50000"/>
              </a:spcBef>
            </a:pPr>
            <a:r>
              <a:rPr lang="zh-CN" altLang="en-US" sz="2000" b="1" dirty="0">
                <a:solidFill>
                  <a:srgbClr val="FF0000"/>
                </a:solidFill>
                <a:latin typeface="Times New Roman" panose="02020603050405020304" pitchFamily="18" charset="0"/>
                <a:ea typeface="楷体_GB2312" pitchFamily="49" charset="-122"/>
              </a:rPr>
              <a:t>分段</a:t>
            </a:r>
            <a:r>
              <a:rPr lang="zh-CN" altLang="en-US" sz="2000" b="1" dirty="0" smtClean="0">
                <a:solidFill>
                  <a:srgbClr val="FF0000"/>
                </a:solidFill>
                <a:latin typeface="Times New Roman" panose="02020603050405020304" pitchFamily="18" charset="0"/>
                <a:ea typeface="楷体_GB2312" pitchFamily="49" charset="-122"/>
              </a:rPr>
              <a:t>长度</a:t>
            </a:r>
            <a:r>
              <a:rPr lang="en-US" altLang="zh-CN" sz="2000" b="1" i="1" dirty="0" smtClean="0">
                <a:solidFill>
                  <a:srgbClr val="FF0000"/>
                </a:solidFill>
                <a:latin typeface="Times New Roman" panose="02020603050405020304" pitchFamily="18" charset="0"/>
                <a:ea typeface="楷体_GB2312" pitchFamily="49" charset="-122"/>
              </a:rPr>
              <a:t>M</a:t>
            </a:r>
            <a:endParaRPr lang="en-US" altLang="zh-CN" sz="2000" b="1" i="1" dirty="0">
              <a:solidFill>
                <a:srgbClr val="FF0000"/>
              </a:solidFill>
              <a:latin typeface="Times New Roman" panose="02020603050405020304" pitchFamily="18" charset="0"/>
              <a:ea typeface="楷体_GB2312" pitchFamily="49" charset="-122"/>
            </a:endParaRPr>
          </a:p>
          <a:p>
            <a:pPr eaLnBrk="1" hangingPunct="1">
              <a:lnSpc>
                <a:spcPct val="60000"/>
              </a:lnSpc>
              <a:spcBef>
                <a:spcPct val="50000"/>
              </a:spcBef>
            </a:pPr>
            <a:r>
              <a:rPr lang="en-US" altLang="zh-CN" sz="2000" b="1" i="1" dirty="0" smtClean="0">
                <a:solidFill>
                  <a:srgbClr val="FF0000"/>
                </a:solidFill>
                <a:latin typeface="Times New Roman" panose="02020603050405020304" pitchFamily="18" charset="0"/>
                <a:ea typeface="楷体_GB2312" pitchFamily="49" charset="-122"/>
              </a:rPr>
              <a:t>M </a:t>
            </a:r>
            <a:r>
              <a:rPr lang="en-US" altLang="zh-CN" sz="2000" b="1" i="1" dirty="0">
                <a:solidFill>
                  <a:srgbClr val="FF0000"/>
                </a:solidFill>
                <a:latin typeface="Times New Roman" panose="02020603050405020304" pitchFamily="18" charset="0"/>
                <a:ea typeface="楷体_GB2312" pitchFamily="49" charset="-122"/>
              </a:rPr>
              <a:t>&gt; </a:t>
            </a:r>
            <a:r>
              <a:rPr lang="en-US" altLang="zh-CN" sz="2000" b="1" i="1" dirty="0" smtClean="0">
                <a:solidFill>
                  <a:srgbClr val="FF0000"/>
                </a:solidFill>
                <a:latin typeface="Times New Roman" panose="02020603050405020304" pitchFamily="18" charset="0"/>
                <a:ea typeface="楷体_GB2312" pitchFamily="49" charset="-122"/>
              </a:rPr>
              <a:t>N</a:t>
            </a:r>
            <a:endParaRPr lang="en-US" altLang="zh-CN" sz="2000" b="1" i="1" dirty="0">
              <a:solidFill>
                <a:srgbClr val="FF0000"/>
              </a:solidFill>
              <a:latin typeface="Times New Roman" panose="02020603050405020304" pitchFamily="18" charset="0"/>
              <a:ea typeface="楷体_GB2312" pitchFamily="49" charset="-122"/>
            </a:endParaRPr>
          </a:p>
        </p:txBody>
      </p:sp>
      <p:sp>
        <p:nvSpPr>
          <p:cNvPr id="3" name="文本框 2"/>
          <p:cNvSpPr txBox="1"/>
          <p:nvPr/>
        </p:nvSpPr>
        <p:spPr>
          <a:xfrm>
            <a:off x="6858000" y="2052935"/>
            <a:ext cx="611065"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h</a:t>
            </a:r>
            <a:r>
              <a:rPr lang="en-US" altLang="zh-CN" sz="2000" b="0" dirty="0" smtClean="0">
                <a:latin typeface="Times New Roman" panose="02020603050405020304" pitchFamily="18" charset="0"/>
                <a:cs typeface="Times New Roman" panose="02020603050405020304" pitchFamily="18" charset="0"/>
              </a:rPr>
              <a:t>(</a:t>
            </a:r>
            <a:r>
              <a:rPr lang="en-US" altLang="zh-CN" sz="2000" b="0" i="1" dirty="0">
                <a:latin typeface="Times New Roman" panose="02020603050405020304" pitchFamily="18" charset="0"/>
                <a:cs typeface="Times New Roman" panose="02020603050405020304" pitchFamily="18" charset="0"/>
              </a:rPr>
              <a:t>n</a:t>
            </a:r>
            <a:r>
              <a:rPr lang="en-US" altLang="zh-CN" sz="2000" b="0" dirty="0" smtClean="0">
                <a:latin typeface="Times New Roman" panose="02020603050405020304" pitchFamily="18" charset="0"/>
                <a:cs typeface="Times New Roman" panose="02020603050405020304" pitchFamily="18" charset="0"/>
              </a:rPr>
              <a:t>)</a:t>
            </a:r>
            <a:endParaRPr lang="zh-CN" altLang="en-US" sz="2000" b="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6858000" y="3867090"/>
            <a:ext cx="596638"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x</a:t>
            </a:r>
            <a:r>
              <a:rPr lang="en-US" altLang="zh-CN" sz="2000" b="0" dirty="0" smtClean="0">
                <a:latin typeface="Times New Roman" panose="02020603050405020304" pitchFamily="18" charset="0"/>
                <a:cs typeface="Times New Roman" panose="02020603050405020304" pitchFamily="18" charset="0"/>
              </a:rPr>
              <a:t>(</a:t>
            </a:r>
            <a:r>
              <a:rPr lang="en-US" altLang="zh-CN" sz="2000" b="0" i="1" dirty="0" smtClean="0">
                <a:latin typeface="Times New Roman" panose="02020603050405020304" pitchFamily="18" charset="0"/>
                <a:cs typeface="Times New Roman" panose="02020603050405020304" pitchFamily="18" charset="0"/>
              </a:rPr>
              <a:t>n</a:t>
            </a:r>
            <a:r>
              <a:rPr lang="en-US" altLang="zh-CN" sz="2000" b="0" dirty="0" smtClean="0">
                <a:latin typeface="Times New Roman" panose="02020603050405020304" pitchFamily="18" charset="0"/>
                <a:cs typeface="Times New Roman" panose="02020603050405020304" pitchFamily="18" charset="0"/>
              </a:rPr>
              <a:t>)</a:t>
            </a:r>
            <a:endParaRPr lang="zh-CN" altLang="en-US" sz="2000" b="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1371600" y="3429000"/>
            <a:ext cx="569387"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N</a:t>
            </a:r>
            <a:r>
              <a:rPr lang="en-US" altLang="zh-CN" sz="2000" b="0" dirty="0" smtClean="0">
                <a:latin typeface="Times New Roman" panose="02020603050405020304" pitchFamily="18" charset="0"/>
                <a:cs typeface="Times New Roman" panose="02020603050405020304" pitchFamily="18" charset="0"/>
              </a:rPr>
              <a:t>-1</a:t>
            </a:r>
            <a:endParaRPr lang="zh-CN" altLang="en-US" sz="2000" b="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2514600" y="396240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4419600" y="4876800"/>
            <a:ext cx="540533" cy="400110"/>
          </a:xfrm>
          <a:prstGeom prst="rect">
            <a:avLst/>
          </a:prstGeom>
          <a:solidFill>
            <a:schemeClr val="bg1"/>
          </a:solidFill>
        </p:spPr>
        <p:txBody>
          <a:bodyPr wrap="none" rtlCol="0">
            <a:spAutoFit/>
          </a:bodyPr>
          <a:lstStyle/>
          <a:p>
            <a:r>
              <a:rPr lang="en-US" altLang="zh-CN" sz="2000" b="0" dirty="0" smtClean="0">
                <a:latin typeface="Times New Roman" panose="02020603050405020304" pitchFamily="18" charset="0"/>
                <a:cs typeface="Times New Roman" panose="02020603050405020304" pitchFamily="18" charset="0"/>
              </a:rPr>
              <a:t>2</a:t>
            </a:r>
            <a:r>
              <a:rPr lang="en-US" altLang="zh-CN" sz="2000" b="0" i="1" dirty="0" smtClean="0">
                <a:latin typeface="Times New Roman" panose="02020603050405020304" pitchFamily="18" charset="0"/>
                <a:cs typeface="Times New Roman" panose="02020603050405020304" pitchFamily="18" charset="0"/>
              </a:rPr>
              <a:t>M</a:t>
            </a:r>
            <a:endParaRPr lang="zh-CN" altLang="en-US" sz="2000" b="0" i="1"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6326226" y="3962400"/>
            <a:ext cx="526106" cy="400110"/>
          </a:xfrm>
          <a:prstGeom prst="rect">
            <a:avLst/>
          </a:prstGeom>
          <a:solidFill>
            <a:schemeClr val="bg1"/>
          </a:solidFill>
        </p:spPr>
        <p:txBody>
          <a:bodyPr wrap="none" rtlCol="0">
            <a:spAutoFit/>
          </a:bodyPr>
          <a:lstStyle/>
          <a:p>
            <a:r>
              <a:rPr lang="en-US" altLang="zh-CN" sz="2000" b="0" dirty="0" smtClean="0">
                <a:latin typeface="Times New Roman" panose="02020603050405020304" pitchFamily="18" charset="0"/>
                <a:cs typeface="Times New Roman" panose="02020603050405020304" pitchFamily="18" charset="0"/>
              </a:rPr>
              <a:t>3</a:t>
            </a:r>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359343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重叠相加法</a:t>
            </a:r>
          </a:p>
        </p:txBody>
      </p:sp>
      <p:sp>
        <p:nvSpPr>
          <p:cNvPr id="6" name="内容占位符 5"/>
          <p:cNvSpPr>
            <a:spLocks noGrp="1"/>
          </p:cNvSpPr>
          <p:nvPr>
            <p:ph idx="1"/>
          </p:nvPr>
        </p:nvSpPr>
        <p:spPr/>
        <p:txBody>
          <a:bodyPr/>
          <a:lstStyle/>
          <a:p>
            <a:endParaRPr lang="zh-CN" altLang="en-US" dirty="0"/>
          </a:p>
        </p:txBody>
      </p:sp>
      <p:pic>
        <p:nvPicPr>
          <p:cNvPr id="7" name="Picture 3" descr="AAALKVE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0465"/>
          <a:stretch/>
        </p:blipFill>
        <p:spPr bwMode="auto">
          <a:xfrm>
            <a:off x="304800" y="914400"/>
            <a:ext cx="6412021" cy="146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2348855" y="106680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103081" y="1885890"/>
            <a:ext cx="526106" cy="400110"/>
          </a:xfrm>
          <a:prstGeom prst="rect">
            <a:avLst/>
          </a:prstGeom>
          <a:solidFill>
            <a:schemeClr val="bg1"/>
          </a:solidFill>
        </p:spPr>
        <p:txBody>
          <a:bodyPr wrap="none" rtlCol="0">
            <a:spAutoFit/>
          </a:bodyPr>
          <a:lstStyle/>
          <a:p>
            <a:r>
              <a:rPr lang="en-US" altLang="zh-CN" sz="2000" b="0" dirty="0" smtClean="0">
                <a:latin typeface="Times New Roman" panose="02020603050405020304" pitchFamily="18" charset="0"/>
                <a:cs typeface="Times New Roman" panose="02020603050405020304" pitchFamily="18" charset="0"/>
              </a:rPr>
              <a:t>2</a:t>
            </a:r>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5777855" y="1047690"/>
            <a:ext cx="526106" cy="400110"/>
          </a:xfrm>
          <a:prstGeom prst="rect">
            <a:avLst/>
          </a:prstGeom>
          <a:solidFill>
            <a:schemeClr val="bg1"/>
          </a:solidFill>
        </p:spPr>
        <p:txBody>
          <a:bodyPr wrap="none" rtlCol="0">
            <a:spAutoFit/>
          </a:bodyPr>
          <a:lstStyle/>
          <a:p>
            <a:r>
              <a:rPr lang="en-US" altLang="zh-CN" sz="2000" b="0" dirty="0" smtClean="0">
                <a:latin typeface="Times New Roman" panose="02020603050405020304" pitchFamily="18" charset="0"/>
                <a:cs typeface="Times New Roman" panose="02020603050405020304" pitchFamily="18" charset="0"/>
              </a:rPr>
              <a:t>3</a:t>
            </a:r>
            <a:r>
              <a:rPr lang="en-US" altLang="zh-CN" sz="2000" b="0" i="1" dirty="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6328167" y="990600"/>
            <a:ext cx="516488" cy="338554"/>
          </a:xfrm>
          <a:prstGeom prst="rect">
            <a:avLst/>
          </a:prstGeom>
          <a:solidFill>
            <a:schemeClr val="bg1"/>
          </a:solidFill>
        </p:spPr>
        <p:txBody>
          <a:bodyPr wrap="none" rtlCol="0">
            <a:spAutoFit/>
          </a:bodyPr>
          <a:lstStyle/>
          <a:p>
            <a:r>
              <a:rPr lang="en-US" altLang="zh-CN" sz="1600" b="0" i="1" dirty="0" smtClean="0">
                <a:latin typeface="Times New Roman" panose="02020603050405020304" pitchFamily="18" charset="0"/>
                <a:cs typeface="Times New Roman" panose="02020603050405020304" pitchFamily="18" charset="0"/>
              </a:rPr>
              <a:t>x</a:t>
            </a:r>
            <a:r>
              <a:rPr lang="en-US" altLang="zh-CN" sz="1600" b="0" dirty="0" smtClean="0">
                <a:latin typeface="Times New Roman" panose="02020603050405020304" pitchFamily="18" charset="0"/>
                <a:cs typeface="Times New Roman" panose="02020603050405020304" pitchFamily="18" charset="0"/>
              </a:rPr>
              <a:t>(</a:t>
            </a:r>
            <a:r>
              <a:rPr lang="en-US" altLang="zh-CN" sz="1600" b="0" i="1" dirty="0" smtClean="0">
                <a:latin typeface="Times New Roman" panose="02020603050405020304" pitchFamily="18" charset="0"/>
                <a:cs typeface="Times New Roman" panose="02020603050405020304" pitchFamily="18" charset="0"/>
              </a:rPr>
              <a:t>n</a:t>
            </a:r>
            <a:r>
              <a:rPr lang="en-US" altLang="zh-CN" sz="1600" b="0" dirty="0" smtClean="0">
                <a:latin typeface="Times New Roman" panose="02020603050405020304" pitchFamily="18" charset="0"/>
                <a:cs typeface="Times New Roman" panose="02020603050405020304" pitchFamily="18" charset="0"/>
              </a:rPr>
              <a:t>)</a:t>
            </a:r>
            <a:endParaRPr lang="zh-CN" altLang="en-US" sz="1600" b="0" dirty="0">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672455" y="2404646"/>
            <a:ext cx="6545929" cy="4224754"/>
            <a:chOff x="1371600" y="2404646"/>
            <a:chExt cx="6545929" cy="4224754"/>
          </a:xfrm>
        </p:grpSpPr>
        <p:grpSp>
          <p:nvGrpSpPr>
            <p:cNvPr id="18" name="组合 17"/>
            <p:cNvGrpSpPr/>
            <p:nvPr/>
          </p:nvGrpSpPr>
          <p:grpSpPr>
            <a:xfrm>
              <a:off x="1371600" y="2419290"/>
              <a:ext cx="6400800" cy="4210110"/>
              <a:chOff x="1371600" y="2419290"/>
              <a:chExt cx="6400800" cy="4210110"/>
            </a:xfrm>
          </p:grpSpPr>
          <p:pic>
            <p:nvPicPr>
              <p:cNvPr id="8" name="Picture 3" descr="AAALKVF0"/>
              <p:cNvPicPr>
                <a:picLocks noChangeAspect="1" noChangeArrowheads="1"/>
              </p:cNvPicPr>
              <p:nvPr/>
            </p:nvPicPr>
            <p:blipFill rotWithShape="1">
              <a:blip r:embed="rId3">
                <a:extLst>
                  <a:ext uri="{28A0092B-C50C-407E-A947-70E740481C1C}">
                    <a14:useLocalDpi xmlns:a14="http://schemas.microsoft.com/office/drawing/2010/main" val="0"/>
                  </a:ext>
                </a:extLst>
              </a:blip>
              <a:srcRect b="56267"/>
              <a:stretch/>
            </p:blipFill>
            <p:spPr bwMode="auto">
              <a:xfrm>
                <a:off x="1371600" y="2496839"/>
                <a:ext cx="6400800" cy="413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3048000" y="241929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4800600" y="472440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536334" y="546729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grpSp>
        <p:sp>
          <p:nvSpPr>
            <p:cNvPr id="20" name="文本框 19"/>
            <p:cNvSpPr txBox="1"/>
            <p:nvPr/>
          </p:nvSpPr>
          <p:spPr>
            <a:xfrm>
              <a:off x="7332112" y="2404646"/>
              <a:ext cx="585417" cy="338554"/>
            </a:xfrm>
            <a:prstGeom prst="rect">
              <a:avLst/>
            </a:prstGeom>
            <a:solidFill>
              <a:schemeClr val="bg1"/>
            </a:solidFill>
          </p:spPr>
          <p:txBody>
            <a:bodyPr wrap="none" rtlCol="0">
              <a:spAutoFit/>
            </a:bodyPr>
            <a:lstStyle/>
            <a:p>
              <a:r>
                <a:rPr lang="en-US" altLang="zh-CN" sz="1600" b="0" i="1" dirty="0" smtClean="0">
                  <a:latin typeface="Times New Roman" panose="02020603050405020304" pitchFamily="18" charset="0"/>
                  <a:cs typeface="Times New Roman" panose="02020603050405020304" pitchFamily="18" charset="0"/>
                </a:rPr>
                <a:t>x</a:t>
              </a:r>
              <a:r>
                <a:rPr lang="en-US" altLang="zh-CN" sz="1600" b="0" baseline="-25000" dirty="0" smtClean="0">
                  <a:latin typeface="Times New Roman" panose="02020603050405020304" pitchFamily="18" charset="0"/>
                  <a:cs typeface="Times New Roman" panose="02020603050405020304" pitchFamily="18" charset="0"/>
                </a:rPr>
                <a:t>0</a:t>
              </a:r>
              <a:r>
                <a:rPr lang="en-US" altLang="zh-CN" sz="1600" b="0" dirty="0" smtClean="0">
                  <a:latin typeface="Times New Roman" panose="02020603050405020304" pitchFamily="18" charset="0"/>
                  <a:cs typeface="Times New Roman" panose="02020603050405020304" pitchFamily="18" charset="0"/>
                </a:rPr>
                <a:t>(</a:t>
              </a:r>
              <a:r>
                <a:rPr lang="en-US" altLang="zh-CN" sz="1600" b="0" i="1" dirty="0" smtClean="0">
                  <a:latin typeface="Times New Roman" panose="02020603050405020304" pitchFamily="18" charset="0"/>
                  <a:cs typeface="Times New Roman" panose="02020603050405020304" pitchFamily="18" charset="0"/>
                </a:rPr>
                <a:t>n</a:t>
              </a:r>
              <a:r>
                <a:rPr lang="en-US" altLang="zh-CN" sz="1600" b="0" dirty="0" smtClean="0">
                  <a:latin typeface="Times New Roman" panose="02020603050405020304" pitchFamily="18" charset="0"/>
                  <a:cs typeface="Times New Roman" panose="02020603050405020304" pitchFamily="18" charset="0"/>
                </a:rPr>
                <a:t>)</a:t>
              </a:r>
              <a:endParaRPr lang="zh-CN" altLang="en-US" sz="1600" b="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7263183" y="3928646"/>
              <a:ext cx="585417" cy="338554"/>
            </a:xfrm>
            <a:prstGeom prst="rect">
              <a:avLst/>
            </a:prstGeom>
            <a:solidFill>
              <a:schemeClr val="bg1"/>
            </a:solidFill>
          </p:spPr>
          <p:txBody>
            <a:bodyPr wrap="none" rtlCol="0">
              <a:spAutoFit/>
            </a:bodyPr>
            <a:lstStyle/>
            <a:p>
              <a:r>
                <a:rPr lang="en-US" altLang="zh-CN" sz="1600" b="0" i="1" dirty="0" smtClean="0">
                  <a:latin typeface="Times New Roman" panose="02020603050405020304" pitchFamily="18" charset="0"/>
                  <a:cs typeface="Times New Roman" panose="02020603050405020304" pitchFamily="18" charset="0"/>
                </a:rPr>
                <a:t>x</a:t>
              </a:r>
              <a:r>
                <a:rPr lang="en-US" altLang="zh-CN" sz="1600" b="0" baseline="-25000" dirty="0" smtClean="0">
                  <a:latin typeface="Times New Roman" panose="02020603050405020304" pitchFamily="18" charset="0"/>
                  <a:cs typeface="Times New Roman" panose="02020603050405020304" pitchFamily="18" charset="0"/>
                </a:rPr>
                <a:t>1</a:t>
              </a:r>
              <a:r>
                <a:rPr lang="en-US" altLang="zh-CN" sz="1600" b="0" dirty="0" smtClean="0">
                  <a:latin typeface="Times New Roman" panose="02020603050405020304" pitchFamily="18" charset="0"/>
                  <a:cs typeface="Times New Roman" panose="02020603050405020304" pitchFamily="18" charset="0"/>
                </a:rPr>
                <a:t>(</a:t>
              </a:r>
              <a:r>
                <a:rPr lang="en-US" altLang="zh-CN" sz="1600" b="0" i="1" dirty="0" smtClean="0">
                  <a:latin typeface="Times New Roman" panose="02020603050405020304" pitchFamily="18" charset="0"/>
                  <a:cs typeface="Times New Roman" panose="02020603050405020304" pitchFamily="18" charset="0"/>
                </a:rPr>
                <a:t>n</a:t>
              </a:r>
              <a:r>
                <a:rPr lang="en-US" altLang="zh-CN" sz="1600" b="0" dirty="0" smtClean="0">
                  <a:latin typeface="Times New Roman" panose="02020603050405020304" pitchFamily="18" charset="0"/>
                  <a:cs typeface="Times New Roman" panose="02020603050405020304" pitchFamily="18" charset="0"/>
                </a:rPr>
                <a:t>)</a:t>
              </a:r>
              <a:endParaRPr lang="zh-CN" altLang="en-US" sz="1600" b="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7239000" y="5452646"/>
              <a:ext cx="585417" cy="338554"/>
            </a:xfrm>
            <a:prstGeom prst="rect">
              <a:avLst/>
            </a:prstGeom>
            <a:solidFill>
              <a:schemeClr val="bg1"/>
            </a:solidFill>
          </p:spPr>
          <p:txBody>
            <a:bodyPr wrap="none" rtlCol="0">
              <a:spAutoFit/>
            </a:bodyPr>
            <a:lstStyle/>
            <a:p>
              <a:r>
                <a:rPr lang="en-US" altLang="zh-CN" sz="1600" b="0" i="1" dirty="0" smtClean="0">
                  <a:latin typeface="Times New Roman" panose="02020603050405020304" pitchFamily="18" charset="0"/>
                  <a:cs typeface="Times New Roman" panose="02020603050405020304" pitchFamily="18" charset="0"/>
                </a:rPr>
                <a:t>x</a:t>
              </a:r>
              <a:r>
                <a:rPr lang="en-US" altLang="zh-CN" sz="1600" b="0" baseline="-25000" dirty="0">
                  <a:latin typeface="Times New Roman" panose="02020603050405020304" pitchFamily="18" charset="0"/>
                  <a:cs typeface="Times New Roman" panose="02020603050405020304" pitchFamily="18" charset="0"/>
                </a:rPr>
                <a:t>2</a:t>
              </a:r>
              <a:r>
                <a:rPr lang="en-US" altLang="zh-CN" sz="1600" b="0" dirty="0" smtClean="0">
                  <a:latin typeface="Times New Roman" panose="02020603050405020304" pitchFamily="18" charset="0"/>
                  <a:cs typeface="Times New Roman" panose="02020603050405020304" pitchFamily="18" charset="0"/>
                </a:rPr>
                <a:t>(</a:t>
              </a:r>
              <a:r>
                <a:rPr lang="en-US" altLang="zh-CN" sz="1600" b="0" i="1" dirty="0" smtClean="0">
                  <a:latin typeface="Times New Roman" panose="02020603050405020304" pitchFamily="18" charset="0"/>
                  <a:cs typeface="Times New Roman" panose="02020603050405020304" pitchFamily="18" charset="0"/>
                </a:rPr>
                <a:t>n</a:t>
              </a:r>
              <a:r>
                <a:rPr lang="en-US" altLang="zh-CN" sz="1600" b="0" dirty="0" smtClean="0">
                  <a:latin typeface="Times New Roman" panose="02020603050405020304" pitchFamily="18" charset="0"/>
                  <a:cs typeface="Times New Roman" panose="02020603050405020304" pitchFamily="18" charset="0"/>
                </a:rPr>
                <a:t>)</a:t>
              </a:r>
              <a:endParaRPr lang="zh-CN" altLang="en-US" sz="1600" b="0" dirty="0">
                <a:latin typeface="Times New Roman" panose="02020603050405020304" pitchFamily="18" charset="0"/>
                <a:cs typeface="Times New Roman" panose="02020603050405020304" pitchFamily="18" charset="0"/>
              </a:endParaRPr>
            </a:p>
          </p:txBody>
        </p:sp>
      </p:grpSp>
      <p:cxnSp>
        <p:nvCxnSpPr>
          <p:cNvPr id="10" name="直接连接符 9"/>
          <p:cNvCxnSpPr/>
          <p:nvPr/>
        </p:nvCxnSpPr>
        <p:spPr bwMode="auto">
          <a:xfrm>
            <a:off x="2435813" y="980812"/>
            <a:ext cx="76200" cy="5624322"/>
          </a:xfrm>
          <a:prstGeom prst="line">
            <a:avLst/>
          </a:prstGeom>
          <a:solidFill>
            <a:schemeClr val="accent1"/>
          </a:solidFill>
          <a:ln w="28575" cap="flat" cmpd="sng" algn="ctr">
            <a:solidFill>
              <a:srgbClr val="FF0000"/>
            </a:solidFill>
            <a:prstDash val="sysDot"/>
            <a:round/>
            <a:headEnd type="none" w="med" len="med"/>
            <a:tailEnd type="none" w="med" len="med"/>
          </a:ln>
          <a:effectLst/>
        </p:spPr>
      </p:cxnSp>
      <p:cxnSp>
        <p:nvCxnSpPr>
          <p:cNvPr id="11" name="直接连接符 10"/>
          <p:cNvCxnSpPr/>
          <p:nvPr/>
        </p:nvCxnSpPr>
        <p:spPr bwMode="auto">
          <a:xfrm>
            <a:off x="4160855" y="980812"/>
            <a:ext cx="76200" cy="5624322"/>
          </a:xfrm>
          <a:prstGeom prst="line">
            <a:avLst/>
          </a:prstGeom>
          <a:solidFill>
            <a:schemeClr val="accent1"/>
          </a:solidFill>
          <a:ln w="28575" cap="flat" cmpd="sng" algn="ctr">
            <a:solidFill>
              <a:srgbClr val="FF0000"/>
            </a:solidFill>
            <a:prstDash val="sysDot"/>
            <a:round/>
            <a:headEnd type="none" w="med" len="med"/>
            <a:tailEnd type="none" w="med" len="med"/>
          </a:ln>
          <a:effectLst/>
        </p:spPr>
      </p:cxnSp>
      <p:cxnSp>
        <p:nvCxnSpPr>
          <p:cNvPr id="9" name="直接连接符 8"/>
          <p:cNvCxnSpPr/>
          <p:nvPr/>
        </p:nvCxnSpPr>
        <p:spPr bwMode="auto">
          <a:xfrm>
            <a:off x="5852855" y="980812"/>
            <a:ext cx="76200" cy="5624322"/>
          </a:xfrm>
          <a:prstGeom prst="line">
            <a:avLst/>
          </a:prstGeom>
          <a:solidFill>
            <a:schemeClr val="accent1"/>
          </a:solidFill>
          <a:ln w="28575" cap="flat" cmpd="sng" algn="ctr">
            <a:solidFill>
              <a:srgbClr val="FF0000"/>
            </a:solidFill>
            <a:prstDash val="sysDot"/>
            <a:round/>
            <a:headEnd type="none" w="med" len="med"/>
            <a:tailEnd type="none" w="med" len="med"/>
          </a:ln>
          <a:effectLst/>
        </p:spPr>
      </p:cxnSp>
      <p:grpSp>
        <p:nvGrpSpPr>
          <p:cNvPr id="27" name="组合 26"/>
          <p:cNvGrpSpPr/>
          <p:nvPr/>
        </p:nvGrpSpPr>
        <p:grpSpPr>
          <a:xfrm>
            <a:off x="7201472" y="2590800"/>
            <a:ext cx="1733774" cy="3276600"/>
            <a:chOff x="7201472" y="2590800"/>
            <a:chExt cx="1733774" cy="3276600"/>
          </a:xfrm>
        </p:grpSpPr>
        <mc:AlternateContent xmlns:mc="http://schemas.openxmlformats.org/markup-compatibility/2006" xmlns:a14="http://schemas.microsoft.com/office/drawing/2010/main">
          <mc:Choice Requires="a14">
            <p:sp>
              <p:nvSpPr>
                <p:cNvPr id="24" name="矩形 23"/>
                <p:cNvSpPr/>
                <p:nvPr/>
              </p:nvSpPr>
              <p:spPr>
                <a:xfrm>
                  <a:off x="7467600" y="3701260"/>
                  <a:ext cx="1467646" cy="1099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𝑜</m:t>
                            </m:r>
                          </m:sub>
                          <m:sup>
                            <m:r>
                              <a:rPr lang="zh-CN" altLang="en-US">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r>
                                  <a:rPr lang="zh-CN" altLang="en-US">
                                    <a:latin typeface="Cambria Math" panose="02040503050406030204" pitchFamily="18" charset="0"/>
                                  </a:rPr>
                                  <m:t>(</m:t>
                                </m:r>
                                <m:r>
                                  <a:rPr lang="zh-CN" altLang="en-US" i="1">
                                    <a:latin typeface="Cambria Math" panose="02040503050406030204" pitchFamily="18" charset="0"/>
                                  </a:rPr>
                                  <m:t>𝑛</m:t>
                                </m:r>
                              </m:e>
                            </m:d>
                          </m:e>
                        </m:nary>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7467600" y="3701260"/>
                  <a:ext cx="1467646" cy="1099340"/>
                </a:xfrm>
                <a:prstGeom prst="rect">
                  <a:avLst/>
                </a:prstGeom>
                <a:blipFill>
                  <a:blip r:embed="rId4"/>
                  <a:stretch>
                    <a:fillRect/>
                  </a:stretch>
                </a:blipFill>
              </p:spPr>
              <p:txBody>
                <a:bodyPr/>
                <a:lstStyle/>
                <a:p>
                  <a:r>
                    <a:rPr lang="zh-CN" altLang="en-US">
                      <a:noFill/>
                    </a:rPr>
                    <a:t> </a:t>
                  </a:r>
                </a:p>
              </p:txBody>
            </p:sp>
          </mc:Fallback>
        </mc:AlternateContent>
        <p:sp>
          <p:nvSpPr>
            <p:cNvPr id="26" name="右大括号 25"/>
            <p:cNvSpPr/>
            <p:nvPr/>
          </p:nvSpPr>
          <p:spPr bwMode="auto">
            <a:xfrm>
              <a:off x="7201472" y="2590800"/>
              <a:ext cx="342328" cy="3276600"/>
            </a:xfrm>
            <a:prstGeom prst="rightBrace">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51660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重叠相加法</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a:p>
              <a:p>
                <a:pPr marL="0" indent="0">
                  <a:buNone/>
                </a:pPr>
                <a14:m>
                  <m:oMathPara xmlns:m="http://schemas.openxmlformats.org/officeDocument/2006/math">
                    <m:oMathParaPr>
                      <m:jc m:val="left"/>
                    </m:oMathParaPr>
                    <m:oMath xmlns:m="http://schemas.openxmlformats.org/officeDocument/2006/math">
                      <m:r>
                        <a:rPr lang="zh-CN" altLang="en-US" i="1">
                          <a:latin typeface="Cambria Math" panose="02040503050406030204" pitchFamily="18" charset="0"/>
                        </a:rPr>
                        <m:t>𝑦</m:t>
                      </m:r>
                      <m:d>
                        <m:dPr>
                          <m:ctrlPr>
                            <a:rPr lang="zh-CN" altLang="en-US" i="1">
                              <a:latin typeface="Cambria Math" panose="02040503050406030204" pitchFamily="18" charset="0"/>
                            </a:rPr>
                          </m:ctrlPr>
                        </m:dPr>
                        <m:e>
                          <m:r>
                            <a:rPr lang="zh-CN" altLang="en-US" i="1">
                              <a:latin typeface="Cambria Math" panose="02040503050406030204" pitchFamily="18" charset="0"/>
                            </a:rPr>
                            <m:t>𝑛</m:t>
                          </m:r>
                        </m:e>
                      </m:d>
                      <m:r>
                        <a:rPr lang="en-US" altLang="zh-CN" b="1" i="1" smtClean="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𝑜</m:t>
                          </m:r>
                        </m:sub>
                        <m:sup>
                          <m:r>
                            <a:rPr lang="zh-CN" altLang="en-US">
                              <a:latin typeface="Cambria Math" panose="02040503050406030204" pitchFamily="18" charset="0"/>
                            </a:rPr>
                            <m:t>∞</m:t>
                          </m:r>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h</m:t>
                              </m:r>
                              <m:r>
                                <a:rPr lang="zh-CN" altLang="en-US">
                                  <a:latin typeface="Cambria Math" panose="02040503050406030204" pitchFamily="18" charset="0"/>
                                </a:rPr>
                                <m:t>(</m:t>
                              </m:r>
                              <m:r>
                                <a:rPr lang="zh-CN" altLang="en-US" i="1">
                                  <a:latin typeface="Cambria Math" panose="02040503050406030204" pitchFamily="18" charset="0"/>
                                </a:rPr>
                                <m:t>𝑛</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r>
                                <a:rPr lang="zh-CN" altLang="en-US">
                                  <a:latin typeface="Cambria Math" panose="02040503050406030204" pitchFamily="18" charset="0"/>
                                </a:rPr>
                                <m:t>(</m:t>
                              </m:r>
                              <m:r>
                                <a:rPr lang="zh-CN" altLang="en-US" i="1">
                                  <a:latin typeface="Cambria Math" panose="02040503050406030204" pitchFamily="18" charset="0"/>
                                </a:rPr>
                                <m:t>𝑛</m:t>
                              </m:r>
                            </m:e>
                          </m:d>
                        </m:e>
                      </m:nary>
                    </m:oMath>
                  </m:oMathPara>
                </a14:m>
                <a:endParaRPr lang="en-US" altLang="zh-CN" i="1" dirty="0" smtClean="0">
                  <a:latin typeface="Cambria Math" panose="02040503050406030204" pitchFamily="18" charset="0"/>
                </a:endParaRPr>
              </a:p>
              <a:p>
                <a:pPr marL="0" indent="0">
                  <a:buNone/>
                </a:pPr>
                <a:r>
                  <a:rPr lang="zh-CN" altLang="en-US" dirty="0" smtClean="0">
                    <a:solidFill>
                      <a:srgbClr val="FF0000"/>
                    </a:solidFill>
                  </a:rPr>
                  <a:t>    </a:t>
                </a:r>
                <a14:m>
                  <m:oMath xmlns:m="http://schemas.openxmlformats.org/officeDocument/2006/math">
                    <m:r>
                      <a:rPr lang="zh-CN" altLang="en-US">
                        <a:solidFill>
                          <a:srgbClr val="FF0000"/>
                        </a:solidFill>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𝑜</m:t>
                        </m:r>
                      </m:sub>
                      <m:sup>
                        <m:r>
                          <a:rPr lang="zh-CN" altLang="en-US">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𝑘</m:t>
                                </m:r>
                              </m:sub>
                            </m:sSub>
                            <m:r>
                              <a:rPr lang="zh-CN" altLang="en-US">
                                <a:latin typeface="Cambria Math" panose="02040503050406030204" pitchFamily="18" charset="0"/>
                              </a:rPr>
                              <m:t>(</m:t>
                            </m:r>
                            <m:r>
                              <a:rPr lang="zh-CN" altLang="en-US" i="1">
                                <a:latin typeface="Cambria Math" panose="02040503050406030204" pitchFamily="18" charset="0"/>
                              </a:rPr>
                              <m:t>𝑛</m:t>
                            </m:r>
                          </m:e>
                        </m:d>
                      </m:e>
                    </m:nary>
                  </m:oMath>
                </a14:m>
                <a:r>
                  <a:rPr lang="zh-CN" altLang="en-US" dirty="0" smtClean="0"/>
                  <a:t> </a:t>
                </a: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3" name="组合 2"/>
          <p:cNvGrpSpPr/>
          <p:nvPr/>
        </p:nvGrpSpPr>
        <p:grpSpPr>
          <a:xfrm>
            <a:off x="160434" y="866001"/>
            <a:ext cx="4608106" cy="2943999"/>
            <a:chOff x="160434" y="866001"/>
            <a:chExt cx="4608106" cy="2943999"/>
          </a:xfrm>
        </p:grpSpPr>
        <p:pic>
          <p:nvPicPr>
            <p:cNvPr id="4" name="Picture 3" descr="AAALKVF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5136"/>
            <a:stretch/>
          </p:blipFill>
          <p:spPr bwMode="auto">
            <a:xfrm>
              <a:off x="160434" y="914400"/>
              <a:ext cx="442953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84112" y="866001"/>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x</a:t>
              </a:r>
              <a:r>
                <a:rPr lang="en-US" altLang="zh-CN" sz="1200" b="0" baseline="-25000" dirty="0" smtClean="0">
                  <a:latin typeface="Times New Roman" panose="02020603050405020304" pitchFamily="18" charset="0"/>
                  <a:cs typeface="Times New Roman" panose="02020603050405020304" pitchFamily="18" charset="0"/>
                </a:rPr>
                <a:t>0</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4215183" y="1905000"/>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x</a:t>
              </a:r>
              <a:r>
                <a:rPr lang="en-US" altLang="zh-CN" sz="1200" b="0" baseline="-25000" dirty="0" smtClean="0">
                  <a:latin typeface="Times New Roman" panose="02020603050405020304" pitchFamily="18" charset="0"/>
                  <a:cs typeface="Times New Roman" panose="02020603050405020304" pitchFamily="18" charset="0"/>
                </a:rPr>
                <a:t>1</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4191000" y="2895600"/>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x</a:t>
              </a:r>
              <a:r>
                <a:rPr lang="en-US" altLang="zh-CN" sz="1200" b="0" baseline="-25000" dirty="0">
                  <a:latin typeface="Times New Roman" panose="02020603050405020304" pitchFamily="18" charset="0"/>
                  <a:cs typeface="Times New Roman" panose="02020603050405020304" pitchFamily="18" charset="0"/>
                </a:rPr>
                <a:t>2</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4485440" y="3492259"/>
            <a:ext cx="4589631" cy="3048001"/>
            <a:chOff x="4485440" y="3492259"/>
            <a:chExt cx="4589631" cy="3048001"/>
          </a:xfrm>
        </p:grpSpPr>
        <p:pic>
          <p:nvPicPr>
            <p:cNvPr id="7" name="Picture 3" descr="AAALKVF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8217" b="4557"/>
            <a:stretch/>
          </p:blipFill>
          <p:spPr bwMode="auto">
            <a:xfrm>
              <a:off x="4485440" y="3492259"/>
              <a:ext cx="4429538" cy="304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8534400" y="3733800"/>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y</a:t>
              </a:r>
              <a:r>
                <a:rPr lang="en-US" altLang="zh-CN" sz="1200" b="0" baseline="-25000" dirty="0" smtClean="0">
                  <a:latin typeface="Times New Roman" panose="02020603050405020304" pitchFamily="18" charset="0"/>
                  <a:cs typeface="Times New Roman" panose="02020603050405020304" pitchFamily="18" charset="0"/>
                </a:rPr>
                <a:t>0</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8590643" y="4620399"/>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y</a:t>
              </a:r>
              <a:r>
                <a:rPr lang="en-US" altLang="zh-CN" sz="1200" b="0" baseline="-25000" dirty="0" smtClean="0">
                  <a:latin typeface="Times New Roman" panose="02020603050405020304" pitchFamily="18" charset="0"/>
                  <a:cs typeface="Times New Roman" panose="02020603050405020304" pitchFamily="18" charset="0"/>
                </a:rPr>
                <a:t>1</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8566460" y="5610999"/>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y</a:t>
              </a:r>
              <a:r>
                <a:rPr lang="en-US" altLang="zh-CN" sz="1200" b="0" baseline="-25000" dirty="0" smtClean="0">
                  <a:latin typeface="Times New Roman" panose="02020603050405020304" pitchFamily="18" charset="0"/>
                  <a:cs typeface="Times New Roman" panose="02020603050405020304" pitchFamily="18" charset="0"/>
                </a:rPr>
                <a:t>2</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grpSp>
      <p:grpSp>
        <p:nvGrpSpPr>
          <p:cNvPr id="19" name="组合 18"/>
          <p:cNvGrpSpPr/>
          <p:nvPr/>
        </p:nvGrpSpPr>
        <p:grpSpPr>
          <a:xfrm>
            <a:off x="5325966" y="1380311"/>
            <a:ext cx="3657600" cy="1639888"/>
            <a:chOff x="5325966" y="1380311"/>
            <a:chExt cx="3657600" cy="1639888"/>
          </a:xfrm>
        </p:grpSpPr>
        <p:pic>
          <p:nvPicPr>
            <p:cNvPr id="15" name="Picture 3" descr="AAALKVE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265" b="50550"/>
            <a:stretch/>
          </p:blipFill>
          <p:spPr bwMode="auto">
            <a:xfrm>
              <a:off x="5325966" y="1380311"/>
              <a:ext cx="36576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8228135" y="1428690"/>
              <a:ext cx="611065"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h</a:t>
              </a:r>
              <a:r>
                <a:rPr lang="en-US" altLang="zh-CN" sz="2000" b="0" dirty="0" smtClean="0">
                  <a:latin typeface="Times New Roman" panose="02020603050405020304" pitchFamily="18" charset="0"/>
                  <a:cs typeface="Times New Roman" panose="02020603050405020304" pitchFamily="18" charset="0"/>
                </a:rPr>
                <a:t>(</a:t>
              </a:r>
              <a:r>
                <a:rPr lang="en-US" altLang="zh-CN" sz="2000" b="0" i="1" dirty="0">
                  <a:latin typeface="Times New Roman" panose="02020603050405020304" pitchFamily="18" charset="0"/>
                  <a:cs typeface="Times New Roman" panose="02020603050405020304" pitchFamily="18" charset="0"/>
                </a:rPr>
                <a:t>n</a:t>
              </a:r>
              <a:r>
                <a:rPr lang="en-US" altLang="zh-CN" sz="2000" b="0" dirty="0" smtClean="0">
                  <a:latin typeface="Times New Roman" panose="02020603050405020304" pitchFamily="18" charset="0"/>
                  <a:cs typeface="Times New Roman" panose="02020603050405020304" pitchFamily="18" charset="0"/>
                </a:rPr>
                <a:t>)</a:t>
              </a:r>
              <a:endParaRPr lang="zh-CN" altLang="en-US" sz="2000" b="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矩形 1"/>
              <p:cNvSpPr/>
              <p:nvPr/>
            </p:nvSpPr>
            <p:spPr>
              <a:xfrm>
                <a:off x="4800600" y="2035314"/>
                <a:ext cx="57579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4000" smtClean="0">
                          <a:solidFill>
                            <a:srgbClr val="FF0000"/>
                          </a:solidFill>
                          <a:latin typeface="Cambria Math" panose="02040503050406030204" pitchFamily="18" charset="0"/>
                        </a:rPr>
                        <m:t>∗</m:t>
                      </m:r>
                    </m:oMath>
                  </m:oMathPara>
                </a14:m>
                <a:endParaRPr lang="zh-CN" altLang="en-US" sz="40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4800600" y="2035314"/>
                <a:ext cx="575799" cy="70788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7916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barn(inVertical)">
                                      <p:cBhvr>
                                        <p:cTn id="21" dur="500"/>
                                        <p:tgtEl>
                                          <p:spTgt spid="6">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barn(inVertical)">
                                      <p:cBhvr>
                                        <p:cTn id="24" dur="500"/>
                                        <p:tgtEl>
                                          <p:spTgt spid="6">
                                            <p:txEl>
                                              <p:pRg st="6" end="6"/>
                                            </p:txEl>
                                          </p:spTgt>
                                        </p:tgtEl>
                                      </p:cBhvr>
                                    </p:animEffect>
                                  </p:childTnLst>
                                </p:cTn>
                              </p:par>
                            </p:childTnLst>
                          </p:cTn>
                        </p:par>
                        <p:par>
                          <p:cTn id="25" fill="hold">
                            <p:stCondLst>
                              <p:cond delay="500"/>
                            </p:stCondLst>
                            <p:childTnLst>
                              <p:par>
                                <p:cTn id="26" presetID="42" presetClass="entr" presetSubtype="0" fill="hold" nodeType="afterEffect">
                                  <p:stCondLst>
                                    <p:cond delay="5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PJ-Whi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PJ-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solidFill>
          <a:schemeClr val="accent1"/>
        </a:solidFill>
        <a:ln w="12700" cap="flat" cmpd="sng" algn="ctr">
          <a:solidFill>
            <a:schemeClr val="tx1"/>
          </a:solidFill>
          <a:prstDash val="solid"/>
          <a:round/>
          <a:headEnd type="none" w="sm" len="sm"/>
          <a:tailEnd type="triangle"/>
        </a:ln>
        <a:effectLst/>
      </a:spPr>
      <a:bodyPr/>
      <a:lstStyle/>
    </a:lnDef>
  </a:objectDefaults>
  <a:extraClrSchemeLst>
    <a:extraClrScheme>
      <a:clrScheme name="PJ-Whi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J-Whi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J-Whi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J-Whi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J-Whi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J-Whi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J-Whi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35435</TotalTime>
  <Pages>1</Pages>
  <Words>4524</Words>
  <Application>Microsoft Office PowerPoint</Application>
  <PresentationFormat>全屏显示(4:3)</PresentationFormat>
  <Paragraphs>544</Paragraphs>
  <Slides>55</Slides>
  <Notes>10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2</vt:i4>
      </vt:variant>
      <vt:variant>
        <vt:lpstr>幻灯片标题</vt:lpstr>
      </vt:variant>
      <vt:variant>
        <vt:i4>55</vt:i4>
      </vt:variant>
    </vt:vector>
  </HeadingPairs>
  <TitlesOfParts>
    <vt:vector size="66" baseType="lpstr">
      <vt:lpstr>Yu Gothic UI Semilight</vt:lpstr>
      <vt:lpstr>楷体_GB2312</vt:lpstr>
      <vt:lpstr>宋体</vt:lpstr>
      <vt:lpstr>Arial</vt:lpstr>
      <vt:lpstr>Cambria Math</vt:lpstr>
      <vt:lpstr>Symbol</vt:lpstr>
      <vt:lpstr>Times New Roman</vt:lpstr>
      <vt:lpstr>Wingdings</vt:lpstr>
      <vt:lpstr>PJ-White</vt:lpstr>
      <vt:lpstr>Equation</vt:lpstr>
      <vt:lpstr>公式</vt:lpstr>
      <vt:lpstr>数字信号处理</vt:lpstr>
      <vt:lpstr>离散傅里叶变换(DFT)</vt:lpstr>
      <vt:lpstr>DFT计算线性卷积</vt:lpstr>
      <vt:lpstr>线性卷积与循环卷积的关系</vt:lpstr>
      <vt:lpstr>线性卷积与循环卷积的关系</vt:lpstr>
      <vt:lpstr>实际应用中的重叠相加法</vt:lpstr>
      <vt:lpstr>重叠相加法</vt:lpstr>
      <vt:lpstr>重叠相加法</vt:lpstr>
      <vt:lpstr>重叠相加法</vt:lpstr>
      <vt:lpstr>举例</vt:lpstr>
      <vt:lpstr>举例： GPS信号的捕获</vt:lpstr>
      <vt:lpstr>GPS信号和噪声的功率谱密度</vt:lpstr>
      <vt:lpstr>噪声的特性-自相关函数</vt:lpstr>
      <vt:lpstr>噪声的特性-互相关函数</vt:lpstr>
      <vt:lpstr>伪随机码</vt:lpstr>
      <vt:lpstr>13位巴克码的卷积过程</vt:lpstr>
      <vt:lpstr>伪随机码</vt:lpstr>
      <vt:lpstr>PowerPoint 演示文稿</vt:lpstr>
      <vt:lpstr>PowerPoint 演示文稿</vt:lpstr>
      <vt:lpstr>PowerPoint 演示文稿</vt:lpstr>
      <vt:lpstr>PowerPoint 演示文稿</vt:lpstr>
      <vt:lpstr>卫星导航信号调制方式</vt:lpstr>
      <vt:lpstr>PowerPoint 演示文稿</vt:lpstr>
      <vt:lpstr>GPS信号和噪声的功率谱密度</vt:lpstr>
      <vt:lpstr>PowerPoint 演示文稿</vt:lpstr>
      <vt:lpstr>基于线性卷积和快速卷积的GPS信号的捕获</vt:lpstr>
      <vt:lpstr>基于线性卷积和快速卷积的GPS信号的捕获</vt:lpstr>
      <vt:lpstr>基于线性卷积和快速卷积的GPS信号的捕获</vt:lpstr>
      <vt:lpstr>基于线性卷积和快速卷积的GPS信号的捕获</vt:lpstr>
      <vt:lpstr>基于线性卷积和快速卷积的GPS信号的捕获</vt:lpstr>
      <vt:lpstr>知识点梳理</vt:lpstr>
      <vt:lpstr>PowerPoint 演示文稿</vt:lpstr>
      <vt:lpstr>用DFT进行谱分析</vt:lpstr>
      <vt:lpstr>用DFT进行谱分析</vt:lpstr>
      <vt:lpstr>DFT分析连续信号频谱原理</vt:lpstr>
      <vt:lpstr>DFT分析连续信号的参数选择原则</vt:lpstr>
      <vt:lpstr>举例</vt:lpstr>
      <vt:lpstr>举例</vt:lpstr>
      <vt:lpstr>截断效应</vt:lpstr>
      <vt:lpstr>截断效应</vt:lpstr>
      <vt:lpstr>脉压/匹配滤波之后的LFM信号</vt:lpstr>
      <vt:lpstr>用DFT对信号进行谱分析</vt:lpstr>
      <vt:lpstr>仿真</vt:lpstr>
      <vt:lpstr>仿真</vt:lpstr>
      <vt:lpstr>克拉美-罗限</vt:lpstr>
      <vt:lpstr>补零的频率估计</vt:lpstr>
      <vt:lpstr>PowerPoint 演示文稿</vt:lpstr>
      <vt:lpstr>CZT(Chirp-Z 变换)</vt:lpstr>
      <vt:lpstr>算法原理</vt:lpstr>
      <vt:lpstr>算法原理</vt:lpstr>
      <vt:lpstr>算法原理</vt:lpstr>
      <vt:lpstr>CZT算法的优点</vt:lpstr>
      <vt:lpstr>PowerPoint 演示文稿</vt:lpstr>
      <vt:lpstr>作业</vt:lpstr>
      <vt:lpstr>PowerPoint 演示文稿</vt:lpstr>
    </vt:vector>
  </TitlesOfParts>
  <Company>MIT Lincoln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Systolic FFT Architecture for FPGAs</dc:title>
  <dc:subject/>
  <dc:creator>Preston Jackson</dc:creator>
  <cp:keywords/>
  <dc:description/>
  <cp:lastModifiedBy>Zhenmiao Deng</cp:lastModifiedBy>
  <cp:revision>1487</cp:revision>
  <cp:lastPrinted>2001-06-18T18:57:59Z</cp:lastPrinted>
  <dcterms:created xsi:type="dcterms:W3CDTF">2004-07-20T15:10:20Z</dcterms:created>
  <dcterms:modified xsi:type="dcterms:W3CDTF">2019-10-18T03:49:28Z</dcterms:modified>
</cp:coreProperties>
</file>